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75" r:id="rId1"/>
    <p:sldMasterId id="2147483949" r:id="rId2"/>
  </p:sldMasterIdLst>
  <p:notesMasterIdLst>
    <p:notesMasterId r:id="rId18"/>
  </p:notesMasterIdLst>
  <p:handoutMasterIdLst>
    <p:handoutMasterId r:id="rId19"/>
  </p:handoutMasterIdLst>
  <p:sldIdLst>
    <p:sldId id="680" r:id="rId3"/>
    <p:sldId id="685" r:id="rId4"/>
    <p:sldId id="684" r:id="rId5"/>
    <p:sldId id="686" r:id="rId6"/>
    <p:sldId id="687" r:id="rId7"/>
    <p:sldId id="688" r:id="rId8"/>
    <p:sldId id="668" r:id="rId9"/>
    <p:sldId id="682" r:id="rId10"/>
    <p:sldId id="681" r:id="rId11"/>
    <p:sldId id="690" r:id="rId12"/>
    <p:sldId id="660" r:id="rId13"/>
    <p:sldId id="689" r:id="rId14"/>
    <p:sldId id="691" r:id="rId15"/>
    <p:sldId id="651" r:id="rId16"/>
    <p:sldId id="536" r:id="rId17"/>
  </p:sldIdLst>
  <p:sldSz cx="5761038" cy="3240088"/>
  <p:notesSz cx="9928225" cy="6797675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359269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718533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077807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437066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1796330" algn="l" defTabSz="718533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155602" algn="l" defTabSz="718533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2514871" algn="l" defTabSz="718533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2874132" algn="l" defTabSz="718533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C9F9A64-E7F8-492C-9FBB-5030AA0F9BC0}">
          <p14:sldIdLst>
            <p14:sldId id="680"/>
            <p14:sldId id="685"/>
            <p14:sldId id="684"/>
            <p14:sldId id="686"/>
            <p14:sldId id="687"/>
            <p14:sldId id="688"/>
            <p14:sldId id="668"/>
            <p14:sldId id="682"/>
            <p14:sldId id="681"/>
            <p14:sldId id="690"/>
            <p14:sldId id="660"/>
            <p14:sldId id="689"/>
            <p14:sldId id="691"/>
            <p14:sldId id="651"/>
            <p14:sldId id="53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021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30">
          <p15:clr>
            <a:srgbClr val="A4A3A4"/>
          </p15:clr>
        </p15:guide>
        <p15:guide id="3" orient="horz" pos="2142">
          <p15:clr>
            <a:srgbClr val="A4A3A4"/>
          </p15:clr>
        </p15:guide>
        <p15:guide id="4" pos="3110">
          <p15:clr>
            <a:srgbClr val="A4A3A4"/>
          </p15:clr>
        </p15:guide>
        <p15:guide id="5" orient="horz" pos="3272">
          <p15:clr>
            <a:srgbClr val="A4A3A4"/>
          </p15:clr>
        </p15:guide>
        <p15:guide id="6" orient="horz" pos="2238">
          <p15:clr>
            <a:srgbClr val="A4A3A4"/>
          </p15:clr>
        </p15:guide>
        <p15:guide id="7" pos="2207">
          <p15:clr>
            <a:srgbClr val="A4A3A4"/>
          </p15:clr>
        </p15:guide>
        <p15:guide id="8" pos="3224">
          <p15:clr>
            <a:srgbClr val="A4A3A4"/>
          </p15:clr>
        </p15:guide>
        <p15:guide id="9" orient="horz" pos="2998">
          <p15:clr>
            <a:srgbClr val="A4A3A4"/>
          </p15:clr>
        </p15:guide>
        <p15:guide id="10" orient="horz" pos="2050">
          <p15:clr>
            <a:srgbClr val="A4A3A4"/>
          </p15:clr>
        </p15:guide>
        <p15:guide id="11" pos="2066">
          <p15:clr>
            <a:srgbClr val="A4A3A4"/>
          </p15:clr>
        </p15:guide>
        <p15:guide id="12" pos="3017">
          <p15:clr>
            <a:srgbClr val="A4A3A4"/>
          </p15:clr>
        </p15:guide>
        <p15:guide id="13" pos="2141">
          <p15:clr>
            <a:srgbClr val="A4A3A4"/>
          </p15:clr>
        </p15:guide>
        <p15:guide id="14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285EA0"/>
    <a:srgbClr val="0000FF"/>
    <a:srgbClr val="F71403"/>
    <a:srgbClr val="CCFFFF"/>
    <a:srgbClr val="FFFFFF"/>
    <a:srgbClr val="FFFFCC"/>
    <a:srgbClr val="00CC00"/>
    <a:srgbClr val="46B3DA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440" autoAdjust="0"/>
    <p:restoredTop sz="96333" autoAdjust="0"/>
  </p:normalViewPr>
  <p:slideViewPr>
    <p:cSldViewPr>
      <p:cViewPr varScale="1">
        <p:scale>
          <a:sx n="227" d="100"/>
          <a:sy n="227" d="100"/>
        </p:scale>
        <p:origin x="714" y="168"/>
      </p:cViewPr>
      <p:guideLst>
        <p:guide orient="horz" pos="1021"/>
        <p:guide pos="18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66" y="-108"/>
      </p:cViewPr>
      <p:guideLst>
        <p:guide orient="horz" pos="3132"/>
        <p:guide pos="2130"/>
        <p:guide orient="horz" pos="2142"/>
        <p:guide pos="3110"/>
        <p:guide orient="horz" pos="3272"/>
        <p:guide orient="horz" pos="2238"/>
        <p:guide pos="2207"/>
        <p:guide pos="3224"/>
        <p:guide orient="horz" pos="2998"/>
        <p:guide orient="horz" pos="2050"/>
        <p:guide pos="2066"/>
        <p:guide pos="3017"/>
        <p:guide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3241" cy="339722"/>
          </a:xfrm>
          <a:prstGeom prst="rect">
            <a:avLst/>
          </a:prstGeom>
        </p:spPr>
        <p:txBody>
          <a:bodyPr vert="horz" lIns="91441" tIns="45720" rIns="91441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654" y="1"/>
            <a:ext cx="4303241" cy="339722"/>
          </a:xfrm>
          <a:prstGeom prst="rect">
            <a:avLst/>
          </a:prstGeom>
        </p:spPr>
        <p:txBody>
          <a:bodyPr vert="horz" lIns="91441" tIns="45720" rIns="91441" bIns="45720" rtlCol="0"/>
          <a:lstStyle>
            <a:lvl1pPr algn="r">
              <a:defRPr sz="1200"/>
            </a:lvl1pPr>
          </a:lstStyle>
          <a:p>
            <a:fld id="{9C2ABAAD-2125-4D5A-BB00-E860F4C6F7CD}" type="datetimeFigureOut">
              <a:rPr lang="ru-RU" smtClean="0"/>
              <a:pPr/>
              <a:t>29.01.2026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870"/>
            <a:ext cx="4303241" cy="339721"/>
          </a:xfrm>
          <a:prstGeom prst="rect">
            <a:avLst/>
          </a:prstGeom>
        </p:spPr>
        <p:txBody>
          <a:bodyPr vert="horz" lIns="91441" tIns="45720" rIns="91441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654" y="6456870"/>
            <a:ext cx="4303241" cy="339721"/>
          </a:xfrm>
          <a:prstGeom prst="rect">
            <a:avLst/>
          </a:prstGeom>
        </p:spPr>
        <p:txBody>
          <a:bodyPr vert="horz" lIns="91441" tIns="45720" rIns="91441" bIns="45720" rtlCol="0" anchor="b"/>
          <a:lstStyle>
            <a:lvl1pPr algn="r">
              <a:defRPr sz="1200"/>
            </a:lvl1pPr>
          </a:lstStyle>
          <a:p>
            <a:fld id="{571D8B42-F89D-4D39-A92D-9CAAAA02C97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09902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300996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913" y="1"/>
            <a:ext cx="4300996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750" y="509588"/>
            <a:ext cx="4530725" cy="2547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361" y="3228351"/>
            <a:ext cx="7943507" cy="3060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8" tIns="45734" rIns="91468" bIns="457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698"/>
            <a:ext cx="4300996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913" y="6456698"/>
            <a:ext cx="4300996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68" tIns="45734" rIns="91468" bIns="4573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DA3C1A63-C5D5-416A-8C2A-3DA50C4D9E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373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359269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718533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077807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437066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1796330" algn="l" defTabSz="7185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155602" algn="l" defTabSz="7185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514871" algn="l" defTabSz="7185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874132" algn="l" defTabSz="71853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5618163" y="6478588"/>
            <a:ext cx="4298950" cy="341312"/>
          </a:xfrm>
          <a:prstGeom prst="rect">
            <a:avLst/>
          </a:prstGeom>
        </p:spPr>
        <p:txBody>
          <a:bodyPr/>
          <a:lstStyle/>
          <a:p>
            <a:fld id="{411EEACC-47E8-4341-AAAA-A02A78365D1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659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5618163" y="6478588"/>
            <a:ext cx="4298950" cy="341312"/>
          </a:xfrm>
          <a:prstGeom prst="rect">
            <a:avLst/>
          </a:prstGeom>
        </p:spPr>
        <p:txBody>
          <a:bodyPr/>
          <a:lstStyle/>
          <a:p>
            <a:fld id="{411EEACC-47E8-4341-AAAA-A02A78365D17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283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5618163" y="6478588"/>
            <a:ext cx="4298950" cy="341312"/>
          </a:xfrm>
          <a:prstGeom prst="rect">
            <a:avLst/>
          </a:prstGeom>
        </p:spPr>
        <p:txBody>
          <a:bodyPr/>
          <a:lstStyle/>
          <a:p>
            <a:fld id="{411EEACC-47E8-4341-AAAA-A02A78365D1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996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016125" y="334963"/>
            <a:ext cx="5834063" cy="3281362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569713" y="3822445"/>
            <a:ext cx="9129542" cy="3248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82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6" indent="-285752" defTabSz="917582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9" indent="-228602" defTabSz="917582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13" indent="-228602" defTabSz="917582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17" indent="-228602" defTabSz="917582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20" indent="-228602" defTabSz="9175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24" indent="-228602" defTabSz="9175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27" indent="-228602" defTabSz="9175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31" indent="-228602" defTabSz="91758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14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674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0725" cy="25479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7059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738133" y="-8989"/>
            <a:ext cx="4284772" cy="2857565"/>
          </a:xfrm>
          <a:prstGeom prst="rect">
            <a:avLst/>
          </a:prstGeom>
        </p:spPr>
        <p:txBody>
          <a:bodyPr lIns="21553" tIns="10790" rIns="21553" bIns="10790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0027" y="2247069"/>
            <a:ext cx="5460984" cy="474013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0027" y="2703074"/>
            <a:ext cx="5460984" cy="37501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300"/>
            </a:lvl1pPr>
            <a:lvl2pPr marL="0" indent="0" algn="ctr">
              <a:spcBef>
                <a:spcPts val="0"/>
              </a:spcBef>
              <a:buSzTx/>
              <a:buNone/>
              <a:defRPr sz="1300"/>
            </a:lvl2pPr>
            <a:lvl3pPr marL="0" indent="0" algn="ctr">
              <a:spcBef>
                <a:spcPts val="0"/>
              </a:spcBef>
              <a:buSzTx/>
              <a:buNone/>
              <a:defRPr sz="1300"/>
            </a:lvl3pPr>
            <a:lvl4pPr marL="0" indent="0" algn="ctr">
              <a:spcBef>
                <a:spcPts val="0"/>
              </a:spcBef>
              <a:buSzTx/>
              <a:buNone/>
              <a:defRPr sz="1300"/>
            </a:lvl4pPr>
            <a:lvl5pPr marL="0" indent="0" algn="ctr">
              <a:spcBef>
                <a:spcPts val="0"/>
              </a:spcBef>
              <a:buSzTx/>
              <a:buNone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672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420108" y="1071029"/>
            <a:ext cx="4920887" cy="109803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0425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1878351" y="261007"/>
            <a:ext cx="4077735" cy="2718074"/>
          </a:xfrm>
          <a:prstGeom prst="rect">
            <a:avLst/>
          </a:prstGeom>
        </p:spPr>
        <p:txBody>
          <a:bodyPr lIns="21553" tIns="10790" rIns="21553" bIns="10790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90077" y="225006"/>
            <a:ext cx="2415435" cy="1311036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390077" y="1542078"/>
            <a:ext cx="2415435" cy="1353037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1300"/>
            </a:lvl1pPr>
            <a:lvl2pPr marL="0" indent="0" algn="ctr">
              <a:spcBef>
                <a:spcPts val="0"/>
              </a:spcBef>
              <a:buSzTx/>
              <a:buNone/>
              <a:defRPr sz="1300"/>
            </a:lvl2pPr>
            <a:lvl3pPr marL="0" indent="0" algn="ctr">
              <a:spcBef>
                <a:spcPts val="0"/>
              </a:spcBef>
              <a:buSzTx/>
              <a:buNone/>
              <a:defRPr sz="1300"/>
            </a:lvl3pPr>
            <a:lvl4pPr marL="0" indent="0" algn="ctr">
              <a:spcBef>
                <a:spcPts val="0"/>
              </a:spcBef>
              <a:buSzTx/>
              <a:buNone/>
              <a:defRPr sz="1300"/>
            </a:lvl4pPr>
            <a:lvl5pPr marL="0" indent="0" algn="ctr">
              <a:spcBef>
                <a:spcPts val="0"/>
              </a:spcBef>
              <a:buSzTx/>
              <a:buNone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7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70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14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2589466" y="744020"/>
            <a:ext cx="3294594" cy="2196060"/>
          </a:xfrm>
          <a:prstGeom prst="rect">
            <a:avLst/>
          </a:prstGeom>
        </p:spPr>
        <p:txBody>
          <a:bodyPr lIns="21553" tIns="10790" rIns="21553" bIns="10790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399081" y="744020"/>
            <a:ext cx="2415435" cy="2196060"/>
          </a:xfrm>
          <a:prstGeom prst="rect">
            <a:avLst/>
          </a:prstGeom>
        </p:spPr>
        <p:txBody>
          <a:bodyPr/>
          <a:lstStyle>
            <a:lvl1pPr marL="131728" indent="-131728">
              <a:spcBef>
                <a:spcPts val="1063"/>
              </a:spcBef>
              <a:defRPr sz="900"/>
            </a:lvl1pPr>
            <a:lvl2pPr marL="263464" indent="-131728">
              <a:spcBef>
                <a:spcPts val="1063"/>
              </a:spcBef>
              <a:defRPr sz="900"/>
            </a:lvl2pPr>
            <a:lvl3pPr marL="395186" indent="-131728">
              <a:spcBef>
                <a:spcPts val="1063"/>
              </a:spcBef>
              <a:defRPr sz="900"/>
            </a:lvl3pPr>
            <a:lvl4pPr marL="526931" indent="-131728">
              <a:spcBef>
                <a:spcPts val="1063"/>
              </a:spcBef>
              <a:defRPr sz="900"/>
            </a:lvl4pPr>
            <a:lvl5pPr marL="658656" indent="-131728">
              <a:spcBef>
                <a:spcPts val="1063"/>
              </a:spcBef>
              <a:defRPr sz="9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049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3704950" y="1662045"/>
            <a:ext cx="1983825" cy="1323036"/>
          </a:xfrm>
          <a:prstGeom prst="rect">
            <a:avLst/>
          </a:prstGeom>
        </p:spPr>
        <p:txBody>
          <a:bodyPr lIns="21553" tIns="10790" rIns="21553" bIns="10790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3612687" y="267007"/>
            <a:ext cx="1968355" cy="1312036"/>
          </a:xfrm>
          <a:prstGeom prst="rect">
            <a:avLst/>
          </a:prstGeom>
        </p:spPr>
        <p:txBody>
          <a:bodyPr lIns="21553" tIns="10790" rIns="21553" bIns="10790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72013" y="267007"/>
            <a:ext cx="4064232" cy="2709074"/>
          </a:xfrm>
          <a:prstGeom prst="rect">
            <a:avLst/>
          </a:prstGeom>
        </p:spPr>
        <p:txBody>
          <a:bodyPr lIns="21553" tIns="10790" rIns="21553" bIns="10790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4227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564113" y="2115061"/>
            <a:ext cx="4635835" cy="147343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8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564113" y="1436319"/>
            <a:ext cx="4635835" cy="193509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1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296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908345" y="3003093"/>
            <a:ext cx="1944350" cy="17250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96071" y="3003093"/>
            <a:ext cx="1296234" cy="17250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en-US" sz="700" b="1" kern="0" dirty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2841470" y="3090085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9" y="22231"/>
            <a:ext cx="2735911" cy="13086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824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075" y="3013296"/>
            <a:ext cx="1325039" cy="271432"/>
          </a:xfrm>
          <a:prstGeom prst="rect">
            <a:avLst/>
          </a:prstGeom>
        </p:spPr>
        <p:txBody>
          <a:bodyPr lIns="21553" tIns="10790" rIns="21553" bIns="10790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58753" y="3013297"/>
            <a:ext cx="1843532" cy="271432"/>
          </a:xfrm>
          <a:prstGeom prst="rect">
            <a:avLst/>
          </a:prstGeom>
        </p:spPr>
        <p:txBody>
          <a:bodyPr lIns="21553" tIns="10790" rIns="21553" bIns="10790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600655" y="3021102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1" y="22196"/>
            <a:ext cx="2735911" cy="1647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1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0" y="250457"/>
            <a:ext cx="5761038" cy="17690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431118"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prstClr val="black"/>
              </a:solidFill>
              <a:latin typeface="Calibri" panose="020F0502020204030204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92616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99073" y="420020"/>
            <a:ext cx="4962894" cy="2400065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585723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065" y="3013320"/>
            <a:ext cx="1325039" cy="276593"/>
          </a:xfrm>
          <a:prstGeom prst="rect">
            <a:avLst/>
          </a:prstGeom>
        </p:spPr>
        <p:txBody>
          <a:bodyPr lIns="21553" tIns="10790" rIns="21553" bIns="10790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58754" y="3013321"/>
            <a:ext cx="1843532" cy="276593"/>
          </a:xfrm>
          <a:prstGeom prst="rect">
            <a:avLst/>
          </a:prstGeom>
        </p:spPr>
        <p:txBody>
          <a:bodyPr lIns="21553" tIns="10790" rIns="21553" bIns="10790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600641" y="3021102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1" y="22199"/>
            <a:ext cx="2735911" cy="1693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1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250457"/>
            <a:ext cx="5761038" cy="17690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432566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2835610" y="3090085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514DDB4-8113-4A63-9D5A-6FD9052C6780}" type="slidenum">
              <a:rPr lang="ru-RU" smtClean="0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556" y="55103"/>
            <a:ext cx="4505245" cy="27216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88665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162" y="530296"/>
            <a:ext cx="4320779" cy="1128031"/>
          </a:xfrm>
        </p:spPr>
        <p:txBody>
          <a:bodyPr anchor="b"/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162" y="1701796"/>
            <a:ext cx="4320779" cy="782271"/>
          </a:xfrm>
        </p:spPr>
        <p:txBody>
          <a:bodyPr/>
          <a:lstStyle>
            <a:lvl1pPr marL="0" indent="0" algn="ctr">
              <a:buNone/>
              <a:defRPr sz="1100"/>
            </a:lvl1pPr>
            <a:lvl2pPr marL="215571" indent="0" algn="ctr">
              <a:buNone/>
              <a:defRPr sz="900"/>
            </a:lvl2pPr>
            <a:lvl3pPr marL="431118" indent="0" algn="ctr">
              <a:buNone/>
              <a:defRPr sz="900"/>
            </a:lvl3pPr>
            <a:lvl4pPr marL="646681" indent="0" algn="ctr">
              <a:buNone/>
              <a:defRPr sz="800"/>
            </a:lvl4pPr>
            <a:lvl5pPr marL="862235" indent="0" algn="ctr">
              <a:buNone/>
              <a:defRPr sz="800"/>
            </a:lvl5pPr>
            <a:lvl6pPr marL="1077808" indent="0" algn="ctr">
              <a:buNone/>
              <a:defRPr sz="800"/>
            </a:lvl6pPr>
            <a:lvl7pPr marL="1293359" indent="0" algn="ctr">
              <a:buNone/>
              <a:defRPr sz="800"/>
            </a:lvl7pPr>
            <a:lvl8pPr marL="1508924" indent="0" algn="ctr">
              <a:buNone/>
              <a:defRPr sz="800"/>
            </a:lvl8pPr>
            <a:lvl9pPr marL="1724478" indent="0" algn="ctr">
              <a:buNone/>
              <a:defRPr sz="8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396071" y="3003093"/>
            <a:ext cx="1296234" cy="172505"/>
          </a:xfrm>
          <a:prstGeom prst="rect">
            <a:avLst/>
          </a:prstGeom>
        </p:spPr>
        <p:txBody>
          <a:bodyPr lIns="21553" tIns="10790" rIns="21553" bIns="10790"/>
          <a:lstStyle>
            <a:lvl1pPr>
              <a:defRPr/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08345" y="3003093"/>
            <a:ext cx="1944350" cy="172505"/>
          </a:xfrm>
          <a:prstGeom prst="rect">
            <a:avLst/>
          </a:prstGeom>
        </p:spPr>
        <p:txBody>
          <a:bodyPr lIns="21553" tIns="10790" rIns="21553" bIns="10790"/>
          <a:lstStyle>
            <a:lvl1pPr>
              <a:defRPr/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2818464" y="3090096"/>
            <a:ext cx="121169" cy="11872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A4FBBD-B260-430E-82C3-AD72BF5EF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80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5761038" cy="3842104"/>
          </a:xfrm>
          <a:prstGeom prst="rect">
            <a:avLst/>
          </a:prstGeom>
        </p:spPr>
        <p:txBody>
          <a:bodyPr lIns="21553" tIns="10790" rIns="21553" bIns="10790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078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42758" y="468013"/>
            <a:ext cx="56762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1465787" y="42521"/>
            <a:ext cx="4252735" cy="42520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179238" y="3027833"/>
            <a:ext cx="3402613" cy="16950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194594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5548750" y="3088280"/>
            <a:ext cx="170280" cy="10905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701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42758" y="468013"/>
            <a:ext cx="56762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1465787" y="42521"/>
            <a:ext cx="4252735" cy="42520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179238" y="3027833"/>
            <a:ext cx="3402613" cy="16950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194594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5548750" y="3088280"/>
            <a:ext cx="170280" cy="10905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049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908345" y="3003093"/>
            <a:ext cx="1944350" cy="17250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srgbClr val="000000">
                  <a:tint val="75000"/>
                </a:srgbClr>
              </a:solidFill>
              <a:latin typeface="Helvetica Neue"/>
              <a:sym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96071" y="3003093"/>
            <a:ext cx="1296234" cy="17250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en-US" sz="700" b="1" kern="0" dirty="0">
              <a:solidFill>
                <a:srgbClr val="000000">
                  <a:tint val="75000"/>
                </a:srgb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2835610" y="3090085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9" y="22231"/>
            <a:ext cx="2735911" cy="13086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416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8063" y="2320959"/>
            <a:ext cx="2668563" cy="122144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288065" y="3013319"/>
            <a:ext cx="1325039" cy="276593"/>
          </a:xfrm>
          <a:prstGeom prst="rect">
            <a:avLst/>
          </a:prstGeom>
        </p:spPr>
        <p:txBody>
          <a:bodyPr lIns="21553" tIns="10790" rIns="21553" bIns="10790"/>
          <a:lstStyle>
            <a:lvl1pPr>
              <a:defRPr/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58754" y="3013320"/>
            <a:ext cx="1843532" cy="276593"/>
          </a:xfrm>
          <a:prstGeom prst="rect">
            <a:avLst/>
          </a:prstGeom>
        </p:spPr>
        <p:txBody>
          <a:bodyPr lIns="21553" tIns="10790" rIns="21553" bIns="10790"/>
          <a:lstStyle>
            <a:lvl1pPr>
              <a:defRPr/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2818464" y="3090096"/>
            <a:ext cx="121169" cy="11872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622B5-7847-4401-A8BB-556889D9C0D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6752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065" y="3013320"/>
            <a:ext cx="1325039" cy="276593"/>
          </a:xfrm>
          <a:prstGeom prst="rect">
            <a:avLst/>
          </a:prstGeom>
        </p:spPr>
        <p:txBody>
          <a:bodyPr lIns="57482" tIns="28748" rIns="57482" bIns="28748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58754" y="3013321"/>
            <a:ext cx="1843532" cy="276593"/>
          </a:xfrm>
          <a:prstGeom prst="rect">
            <a:avLst/>
          </a:prstGeom>
        </p:spPr>
        <p:txBody>
          <a:bodyPr lIns="57482" tIns="28748" rIns="57482" bIns="28748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600641" y="3021102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1" y="22199"/>
            <a:ext cx="2735911" cy="1693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1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250457"/>
            <a:ext cx="5761038" cy="17690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endParaRPr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45716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42758" y="468013"/>
            <a:ext cx="56762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1465787" y="42521"/>
            <a:ext cx="4252735" cy="42520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179238" y="3027833"/>
            <a:ext cx="3402613" cy="16950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194594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5548750" y="3088279"/>
            <a:ext cx="170280" cy="10905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410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130" y="530264"/>
            <a:ext cx="4320779" cy="1128031"/>
          </a:xfrm>
        </p:spPr>
        <p:txBody>
          <a:bodyPr anchor="b"/>
          <a:lstStyle>
            <a:lvl1pPr algn="ctr">
              <a:defRPr sz="283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130" y="1701796"/>
            <a:ext cx="4320779" cy="782271"/>
          </a:xfrm>
        </p:spPr>
        <p:txBody>
          <a:bodyPr/>
          <a:lstStyle>
            <a:lvl1pPr marL="0" indent="0" algn="ctr">
              <a:buNone/>
              <a:defRPr sz="1134"/>
            </a:lvl1pPr>
            <a:lvl2pPr marL="216027" indent="0" algn="ctr">
              <a:buNone/>
              <a:defRPr sz="945"/>
            </a:lvl2pPr>
            <a:lvl3pPr marL="432054" indent="0" algn="ctr">
              <a:buNone/>
              <a:defRPr sz="851"/>
            </a:lvl3pPr>
            <a:lvl4pPr marL="648081" indent="0" algn="ctr">
              <a:buNone/>
              <a:defRPr sz="756"/>
            </a:lvl4pPr>
            <a:lvl5pPr marL="864108" indent="0" algn="ctr">
              <a:buNone/>
              <a:defRPr sz="756"/>
            </a:lvl5pPr>
            <a:lvl6pPr marL="1080135" indent="0" algn="ctr">
              <a:buNone/>
              <a:defRPr sz="756"/>
            </a:lvl6pPr>
            <a:lvl7pPr marL="1296162" indent="0" algn="ctr">
              <a:buNone/>
              <a:defRPr sz="756"/>
            </a:lvl7pPr>
            <a:lvl8pPr marL="1512189" indent="0" algn="ctr">
              <a:buNone/>
              <a:defRPr sz="756"/>
            </a:lvl8pPr>
            <a:lvl9pPr marL="1728216" indent="0" algn="ctr">
              <a:buNone/>
              <a:defRPr sz="756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4FBBD-B260-430E-82C3-AD72BF5EF5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6617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A622B5-7847-4401-A8BB-556889D9C0D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8578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071" y="807773"/>
            <a:ext cx="4968895" cy="1347786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071" y="2168309"/>
            <a:ext cx="4968895" cy="708769"/>
          </a:xfrm>
        </p:spPr>
        <p:txBody>
          <a:bodyPr/>
          <a:lstStyle>
            <a:lvl1pPr marL="0" indent="0">
              <a:buNone/>
              <a:defRPr sz="1134">
                <a:solidFill>
                  <a:schemeClr val="tx1">
                    <a:tint val="75000"/>
                  </a:schemeClr>
                </a:solidFill>
              </a:defRPr>
            </a:lvl1pPr>
            <a:lvl2pPr marL="216027" indent="0">
              <a:buNone/>
              <a:defRPr sz="945">
                <a:solidFill>
                  <a:schemeClr val="tx1">
                    <a:tint val="75000"/>
                  </a:schemeClr>
                </a:solidFill>
              </a:defRPr>
            </a:lvl2pPr>
            <a:lvl3pPr marL="432054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081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4pPr>
            <a:lvl5pPr marL="864108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5pPr>
            <a:lvl6pPr marL="1080135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6pPr>
            <a:lvl7pPr marL="1296162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7pPr>
            <a:lvl8pPr marL="1512189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8pPr>
            <a:lvl9pPr marL="1728216" indent="0">
              <a:buNone/>
              <a:defRPr sz="75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505842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071" y="862523"/>
            <a:ext cx="2448441" cy="20558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6526" y="862523"/>
            <a:ext cx="2448441" cy="205580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620753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822" y="172505"/>
            <a:ext cx="4968895" cy="62626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822" y="794272"/>
            <a:ext cx="2437189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6027" indent="0">
              <a:buNone/>
              <a:defRPr sz="945" b="1"/>
            </a:lvl2pPr>
            <a:lvl3pPr marL="432054" indent="0">
              <a:buNone/>
              <a:defRPr sz="851" b="1"/>
            </a:lvl3pPr>
            <a:lvl4pPr marL="648081" indent="0">
              <a:buNone/>
              <a:defRPr sz="756" b="1"/>
            </a:lvl4pPr>
            <a:lvl5pPr marL="864108" indent="0">
              <a:buNone/>
              <a:defRPr sz="756" b="1"/>
            </a:lvl5pPr>
            <a:lvl6pPr marL="1080135" indent="0">
              <a:buNone/>
              <a:defRPr sz="756" b="1"/>
            </a:lvl6pPr>
            <a:lvl7pPr marL="1296162" indent="0">
              <a:buNone/>
              <a:defRPr sz="756" b="1"/>
            </a:lvl7pPr>
            <a:lvl8pPr marL="1512189" indent="0">
              <a:buNone/>
              <a:defRPr sz="756" b="1"/>
            </a:lvl8pPr>
            <a:lvl9pPr marL="1728216" indent="0">
              <a:buNone/>
              <a:defRPr sz="75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6822" y="1183532"/>
            <a:ext cx="2437189" cy="17407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6525" y="794272"/>
            <a:ext cx="2449192" cy="389260"/>
          </a:xfrm>
        </p:spPr>
        <p:txBody>
          <a:bodyPr anchor="b"/>
          <a:lstStyle>
            <a:lvl1pPr marL="0" indent="0">
              <a:buNone/>
              <a:defRPr sz="1134" b="1"/>
            </a:lvl1pPr>
            <a:lvl2pPr marL="216027" indent="0">
              <a:buNone/>
              <a:defRPr sz="945" b="1"/>
            </a:lvl2pPr>
            <a:lvl3pPr marL="432054" indent="0">
              <a:buNone/>
              <a:defRPr sz="851" b="1"/>
            </a:lvl3pPr>
            <a:lvl4pPr marL="648081" indent="0">
              <a:buNone/>
              <a:defRPr sz="756" b="1"/>
            </a:lvl4pPr>
            <a:lvl5pPr marL="864108" indent="0">
              <a:buNone/>
              <a:defRPr sz="756" b="1"/>
            </a:lvl5pPr>
            <a:lvl6pPr marL="1080135" indent="0">
              <a:buNone/>
              <a:defRPr sz="756" b="1"/>
            </a:lvl6pPr>
            <a:lvl7pPr marL="1296162" indent="0">
              <a:buNone/>
              <a:defRPr sz="756" b="1"/>
            </a:lvl7pPr>
            <a:lvl8pPr marL="1512189" indent="0">
              <a:buNone/>
              <a:defRPr sz="756" b="1"/>
            </a:lvl8pPr>
            <a:lvl9pPr marL="1728216" indent="0">
              <a:buNone/>
              <a:defRPr sz="756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6525" y="1183532"/>
            <a:ext cx="2449192" cy="17407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952318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4DDB4-8113-4A63-9D5A-6FD9052C6780}" type="slidenum">
              <a:rPr lang="ru-RU" smtClean="0">
                <a:solidFill>
                  <a:srgbClr val="5E5E5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3083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08769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822" y="216006"/>
            <a:ext cx="1858085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9192" y="466513"/>
            <a:ext cx="2916525" cy="2302563"/>
          </a:xfrm>
        </p:spPr>
        <p:txBody>
          <a:bodyPr/>
          <a:lstStyle>
            <a:lvl1pPr>
              <a:defRPr sz="1512"/>
            </a:lvl1pPr>
            <a:lvl2pPr>
              <a:defRPr sz="1323"/>
            </a:lvl2pPr>
            <a:lvl3pPr>
              <a:defRPr sz="1134"/>
            </a:lvl3pPr>
            <a:lvl4pPr>
              <a:defRPr sz="945"/>
            </a:lvl4pPr>
            <a:lvl5pPr>
              <a:defRPr sz="945"/>
            </a:lvl5pPr>
            <a:lvl6pPr>
              <a:defRPr sz="945"/>
            </a:lvl6pPr>
            <a:lvl7pPr>
              <a:defRPr sz="945"/>
            </a:lvl7pPr>
            <a:lvl8pPr>
              <a:defRPr sz="945"/>
            </a:lvl8pPr>
            <a:lvl9pPr>
              <a:defRPr sz="94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6822" y="972026"/>
            <a:ext cx="1858085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6027" indent="0">
              <a:buNone/>
              <a:defRPr sz="662"/>
            </a:lvl2pPr>
            <a:lvl3pPr marL="432054" indent="0">
              <a:buNone/>
              <a:defRPr sz="567"/>
            </a:lvl3pPr>
            <a:lvl4pPr marL="648081" indent="0">
              <a:buNone/>
              <a:defRPr sz="472"/>
            </a:lvl4pPr>
            <a:lvl5pPr marL="864108" indent="0">
              <a:buNone/>
              <a:defRPr sz="472"/>
            </a:lvl5pPr>
            <a:lvl6pPr marL="1080135" indent="0">
              <a:buNone/>
              <a:defRPr sz="472"/>
            </a:lvl6pPr>
            <a:lvl7pPr marL="1296162" indent="0">
              <a:buNone/>
              <a:defRPr sz="472"/>
            </a:lvl7pPr>
            <a:lvl8pPr marL="1512189" indent="0">
              <a:buNone/>
              <a:defRPr sz="472"/>
            </a:lvl8pPr>
            <a:lvl9pPr marL="1728216" indent="0">
              <a:buNone/>
              <a:defRPr sz="47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39904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822" y="216006"/>
            <a:ext cx="1858085" cy="756021"/>
          </a:xfrm>
        </p:spPr>
        <p:txBody>
          <a:bodyPr anchor="b"/>
          <a:lstStyle>
            <a:lvl1pPr>
              <a:defRPr sz="1512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49192" y="466513"/>
            <a:ext cx="2916525" cy="2302563"/>
          </a:xfrm>
        </p:spPr>
        <p:txBody>
          <a:bodyPr/>
          <a:lstStyle>
            <a:lvl1pPr marL="0" indent="0">
              <a:buNone/>
              <a:defRPr sz="1512"/>
            </a:lvl1pPr>
            <a:lvl2pPr marL="216027" indent="0">
              <a:buNone/>
              <a:defRPr sz="1323"/>
            </a:lvl2pPr>
            <a:lvl3pPr marL="432054" indent="0">
              <a:buNone/>
              <a:defRPr sz="1134"/>
            </a:lvl3pPr>
            <a:lvl4pPr marL="648081" indent="0">
              <a:buNone/>
              <a:defRPr sz="945"/>
            </a:lvl4pPr>
            <a:lvl5pPr marL="864108" indent="0">
              <a:buNone/>
              <a:defRPr sz="945"/>
            </a:lvl5pPr>
            <a:lvl6pPr marL="1080135" indent="0">
              <a:buNone/>
              <a:defRPr sz="945"/>
            </a:lvl6pPr>
            <a:lvl7pPr marL="1296162" indent="0">
              <a:buNone/>
              <a:defRPr sz="945"/>
            </a:lvl7pPr>
            <a:lvl8pPr marL="1512189" indent="0">
              <a:buNone/>
              <a:defRPr sz="945"/>
            </a:lvl8pPr>
            <a:lvl9pPr marL="1728216" indent="0">
              <a:buNone/>
              <a:defRPr sz="94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6822" y="972026"/>
            <a:ext cx="1858085" cy="1800799"/>
          </a:xfrm>
        </p:spPr>
        <p:txBody>
          <a:bodyPr/>
          <a:lstStyle>
            <a:lvl1pPr marL="0" indent="0">
              <a:buNone/>
              <a:defRPr sz="756"/>
            </a:lvl1pPr>
            <a:lvl2pPr marL="216027" indent="0">
              <a:buNone/>
              <a:defRPr sz="662"/>
            </a:lvl2pPr>
            <a:lvl3pPr marL="432054" indent="0">
              <a:buNone/>
              <a:defRPr sz="567"/>
            </a:lvl3pPr>
            <a:lvl4pPr marL="648081" indent="0">
              <a:buNone/>
              <a:defRPr sz="472"/>
            </a:lvl4pPr>
            <a:lvl5pPr marL="864108" indent="0">
              <a:buNone/>
              <a:defRPr sz="472"/>
            </a:lvl5pPr>
            <a:lvl6pPr marL="1080135" indent="0">
              <a:buNone/>
              <a:defRPr sz="472"/>
            </a:lvl6pPr>
            <a:lvl7pPr marL="1296162" indent="0">
              <a:buNone/>
              <a:defRPr sz="472"/>
            </a:lvl7pPr>
            <a:lvl8pPr marL="1512189" indent="0">
              <a:buNone/>
              <a:defRPr sz="472"/>
            </a:lvl8pPr>
            <a:lvl9pPr marL="1728216" indent="0">
              <a:buNone/>
              <a:defRPr sz="47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866048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010688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2743" y="172505"/>
            <a:ext cx="1242224" cy="27458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072" y="172505"/>
            <a:ext cx="3654658" cy="27458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675870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077" y="3013296"/>
            <a:ext cx="1325039" cy="271432"/>
          </a:xfrm>
          <a:prstGeom prst="rect">
            <a:avLst/>
          </a:prstGeom>
        </p:spPr>
        <p:txBody>
          <a:bodyPr lIns="21549" tIns="10789" rIns="21549" bIns="10789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58753" y="3013297"/>
            <a:ext cx="1843532" cy="271432"/>
          </a:xfrm>
          <a:prstGeom prst="rect">
            <a:avLst/>
          </a:prstGeom>
        </p:spPr>
        <p:txBody>
          <a:bodyPr lIns="21549" tIns="10789" rIns="21549" bIns="10789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600655" y="3021102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1" y="22196"/>
            <a:ext cx="2735911" cy="1647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1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0" y="250457"/>
            <a:ext cx="5761038" cy="17690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431028" fontAlgn="auto">
              <a:spcBef>
                <a:spcPts val="0"/>
              </a:spcBef>
              <a:spcAft>
                <a:spcPts val="0"/>
              </a:spcAft>
            </a:pPr>
            <a:endParaRPr>
              <a:solidFill>
                <a:prstClr val="black"/>
              </a:solidFill>
              <a:latin typeface="Calibri" panose="020F0502020204030204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50227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908345" y="3003093"/>
            <a:ext cx="1944350" cy="17250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96071" y="3003093"/>
            <a:ext cx="1296234" cy="17250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en-US" sz="700" b="1" kern="0" dirty="0">
              <a:solidFill>
                <a:prstClr val="black">
                  <a:tint val="75000"/>
                </a:prst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2841470" y="3090085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9" y="22232"/>
            <a:ext cx="2735911" cy="13086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138487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065" y="3013321"/>
            <a:ext cx="1325039" cy="276593"/>
          </a:xfrm>
          <a:prstGeom prst="rect">
            <a:avLst/>
          </a:prstGeom>
        </p:spPr>
        <p:txBody>
          <a:bodyPr lIns="21549" tIns="10789" rIns="21549" bIns="10789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58754" y="3013322"/>
            <a:ext cx="1843532" cy="276593"/>
          </a:xfrm>
          <a:prstGeom prst="rect">
            <a:avLst/>
          </a:prstGeom>
        </p:spPr>
        <p:txBody>
          <a:bodyPr lIns="21549" tIns="10789" rIns="21549" bIns="10789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600641" y="3021102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1" y="22204"/>
            <a:ext cx="2735911" cy="1693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1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250457"/>
            <a:ext cx="5761038" cy="17690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b="1" kern="0" dirty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726922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42758" y="468013"/>
            <a:ext cx="56762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1465789" y="42521"/>
            <a:ext cx="4252735" cy="42520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179238" y="3027833"/>
            <a:ext cx="3402613" cy="16950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194553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5548750" y="3088280"/>
            <a:ext cx="170280" cy="10905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72068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42758" y="468013"/>
            <a:ext cx="56762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1465789" y="42521"/>
            <a:ext cx="4252735" cy="42520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179238" y="3027833"/>
            <a:ext cx="3402613" cy="16950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194553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5548750" y="3088280"/>
            <a:ext cx="170280" cy="10905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091141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908345" y="3003093"/>
            <a:ext cx="1944350" cy="17250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 dirty="0">
              <a:solidFill>
                <a:srgbClr val="000000">
                  <a:tint val="75000"/>
                </a:srgbClr>
              </a:solidFill>
              <a:latin typeface="Helvetica Neue"/>
              <a:sym typeface="Helvetica Neue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96071" y="3003093"/>
            <a:ext cx="1296234" cy="17250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en-US" sz="700" b="1" kern="0" dirty="0">
              <a:solidFill>
                <a:srgbClr val="000000">
                  <a:tint val="75000"/>
                </a:srgbClr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2835610" y="3090085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 dirty="0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9" y="22232"/>
            <a:ext cx="2735911" cy="13086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9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43343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065" y="3013321"/>
            <a:ext cx="1325039" cy="276593"/>
          </a:xfrm>
          <a:prstGeom prst="rect">
            <a:avLst/>
          </a:prstGeom>
        </p:spPr>
        <p:txBody>
          <a:bodyPr lIns="57470" tIns="28742" rIns="57470" bIns="28742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58754" y="3013322"/>
            <a:ext cx="1843532" cy="276593"/>
          </a:xfrm>
          <a:prstGeom prst="rect">
            <a:avLst/>
          </a:prstGeom>
        </p:spPr>
        <p:txBody>
          <a:bodyPr lIns="57470" tIns="28742" rIns="57470" bIns="28742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lang="ru-RU" sz="700"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5600641" y="3021102"/>
            <a:ext cx="96955" cy="94517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5E5E5E"/>
                </a:solidFill>
              </a:rPr>
              <a:pPr/>
              <a:t>‹#›</a:t>
            </a:fld>
            <a:endParaRPr lang="ru-RU">
              <a:solidFill>
                <a:srgbClr val="5E5E5E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1681" y="22204"/>
            <a:ext cx="2735911" cy="1693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1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250457"/>
            <a:ext cx="5761038" cy="17690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endParaRPr b="1" kern="0">
              <a:solidFill>
                <a:srgbClr val="000000"/>
              </a:solidFill>
              <a:latin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803364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42758" y="468013"/>
            <a:ext cx="567627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1465789" y="42521"/>
            <a:ext cx="4252735" cy="425208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10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1179238" y="3027833"/>
            <a:ext cx="3402613" cy="16950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7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defTabSz="194553">
              <a:defRPr/>
            </a:pPr>
            <a:endParaRPr lang="ru-RU" b="1" kern="0">
              <a:sym typeface="Helvetica Neue"/>
            </a:endParaRPr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5548750" y="3088279"/>
            <a:ext cx="170280" cy="109058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7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7067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399073" y="84038"/>
            <a:ext cx="4962894" cy="5400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1989" tIns="11989" rIns="11989" bIns="1198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399073" y="744020"/>
            <a:ext cx="4962894" cy="2196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1989" tIns="11989" rIns="11989" bIns="11989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2818464" y="3090096"/>
            <a:ext cx="121169" cy="118727"/>
          </a:xfrm>
          <a:prstGeom prst="rect">
            <a:avLst/>
          </a:prstGeom>
          <a:ln w="12700">
            <a:miter lim="400000"/>
          </a:ln>
        </p:spPr>
        <p:txBody>
          <a:bodyPr wrap="none" lIns="11989" tIns="11989" rIns="11989" bIns="11989">
            <a:spAutoFit/>
          </a:bodyPr>
          <a:lstStyle>
            <a:lvl1pPr>
              <a:defRPr sz="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defTabSz="194594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94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817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4" r:id="rId18"/>
    <p:sldLayoutId id="2147483895" r:id="rId19"/>
    <p:sldLayoutId id="2147483896" r:id="rId20"/>
    <p:sldLayoutId id="2147483897" r:id="rId2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19459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149698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299393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449081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598786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748468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898175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1047860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1197560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1347252" marR="0" indent="-149698" algn="l" defTabSz="194594" latinLnBrk="0">
        <a:lnSpc>
          <a:spcPct val="100000"/>
        </a:lnSpc>
        <a:spcBef>
          <a:spcPts val="1394"/>
        </a:spcBef>
        <a:spcAft>
          <a:spcPts val="0"/>
        </a:spcAft>
        <a:buClrTx/>
        <a:buSzPct val="125000"/>
        <a:buFontTx/>
        <a:buChar char="•"/>
        <a:tabLst/>
        <a:defRPr sz="1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53892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107787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61675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215571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69449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323345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77233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431118" algn="ctr" defTabSz="19459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072" y="172505"/>
            <a:ext cx="4968895" cy="626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072" y="862523"/>
            <a:ext cx="4968895" cy="20558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071" y="3003082"/>
            <a:ext cx="1296234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D32D3-B63F-4C26-ACC5-56AF6E99D714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8344" y="3003082"/>
            <a:ext cx="1944350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68733" y="3003082"/>
            <a:ext cx="1296234" cy="1725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defTabSz="194553" fontAlgn="auto" hangingPunct="0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428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  <p:sldLayoutId id="2147483961" r:id="rId12"/>
    <p:sldLayoutId id="2147483861" r:id="rId13"/>
    <p:sldLayoutId id="2147483864" r:id="rId14"/>
    <p:sldLayoutId id="2147483868" r:id="rId15"/>
    <p:sldLayoutId id="2147483869" r:id="rId16"/>
    <p:sldLayoutId id="2147483871" r:id="rId17"/>
    <p:sldLayoutId id="2147483873" r:id="rId18"/>
    <p:sldLayoutId id="2147483874" r:id="rId19"/>
  </p:sldLayoutIdLst>
  <p:hf hdr="0" ftr="0" dt="0"/>
  <p:txStyles>
    <p:titleStyle>
      <a:lvl1pPr algn="l" defTabSz="432054" rtl="0" eaLnBrk="1" latinLnBrk="0" hangingPunct="1">
        <a:lnSpc>
          <a:spcPct val="90000"/>
        </a:lnSpc>
        <a:spcBef>
          <a:spcPct val="0"/>
        </a:spcBef>
        <a:buNone/>
        <a:defRPr sz="207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014" indent="-108014" algn="l" defTabSz="432054" rtl="0" eaLnBrk="1" latinLnBrk="0" hangingPunct="1">
        <a:lnSpc>
          <a:spcPct val="90000"/>
        </a:lnSpc>
        <a:spcBef>
          <a:spcPts val="472"/>
        </a:spcBef>
        <a:buFont typeface="Arial" panose="020B0604020202020204" pitchFamily="34" charset="0"/>
        <a:buChar char="•"/>
        <a:defRPr sz="1323" kern="1200">
          <a:solidFill>
            <a:schemeClr val="tx1"/>
          </a:solidFill>
          <a:latin typeface="+mn-lt"/>
          <a:ea typeface="+mn-ea"/>
          <a:cs typeface="+mn-cs"/>
        </a:defRPr>
      </a:lvl1pPr>
      <a:lvl2pPr marL="324041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40068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5" kern="1200">
          <a:solidFill>
            <a:schemeClr val="tx1"/>
          </a:solidFill>
          <a:latin typeface="+mn-lt"/>
          <a:ea typeface="+mn-ea"/>
          <a:cs typeface="+mn-cs"/>
        </a:defRPr>
      </a:lvl3pPr>
      <a:lvl4pPr marL="756095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122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9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6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3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6230" indent="-108014" algn="l" defTabSz="432054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algn="l" defTabSz="432054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skazna.r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.png"/><Relationship Id="rId4" Type="http://schemas.openxmlformats.org/officeDocument/2006/relationships/hyperlink" Target="https://stavropol.roskazna.gov.ru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9;p1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h="120000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noFill/>
          <a:ln w="9525" cap="flat" cmpd="sng">
            <a:solidFill>
              <a:srgbClr val="003B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60;p1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1;p1"/>
          <p:cNvSpPr txBox="1"/>
          <p:nvPr/>
        </p:nvSpPr>
        <p:spPr>
          <a:xfrm>
            <a:off x="223105" y="857590"/>
            <a:ext cx="4227371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11437F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</a:rPr>
              <a:t>Осуществление производства по делам об административных правонарушениях, предусмотренных статьей 15.49 КоАП за несоблюдение срока утверждения сведений об операциях со средствами, подлежащими казначейскому сопровождению </a:t>
            </a:r>
            <a:endParaRPr sz="1200" dirty="0">
              <a:solidFill>
                <a:srgbClr val="11437F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7" name="Google Shape;62;p1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 err="1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stavropol</a:t>
            </a:r>
            <a:r>
              <a:rPr lang="ru-RU" sz="800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ru-RU" sz="800" dirty="0" err="1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roskazna</a:t>
            </a:r>
            <a:r>
              <a:rPr lang="ru-RU" sz="800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800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gov.</a:t>
            </a:r>
            <a:r>
              <a:rPr lang="ru-RU" sz="800" dirty="0" err="1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ru</a:t>
            </a:r>
            <a:endParaRPr sz="800" dirty="0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63;p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" dirty="0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 г. Ставрополь, январь 2026 год</a:t>
            </a:r>
            <a:endParaRPr dirty="0"/>
          </a:p>
        </p:txBody>
      </p:sp>
      <p:sp>
        <p:nvSpPr>
          <p:cNvPr id="9" name="Google Shape;64;p1"/>
          <p:cNvSpPr txBox="1"/>
          <p:nvPr/>
        </p:nvSpPr>
        <p:spPr>
          <a:xfrm>
            <a:off x="63500" y="2350671"/>
            <a:ext cx="329012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900" b="1" dirty="0">
                <a:solidFill>
                  <a:srgbClr val="11437F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rPr>
              <a:t>Самарина Вера Ивановна</a:t>
            </a:r>
            <a:endParaRPr sz="900" dirty="0">
              <a:solidFill>
                <a:srgbClr val="11437F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  <a:p>
            <a:pPr lvl="0" algn="l">
              <a:spcBef>
                <a:spcPts val="0"/>
              </a:spcBef>
              <a:spcAft>
                <a:spcPts val="0"/>
              </a:spcAft>
            </a:pPr>
            <a:r>
              <a:rPr lang="ru-RU" sz="700" dirty="0">
                <a:solidFill>
                  <a:srgbClr val="00A2FF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Helvetica Neue"/>
              </a:rPr>
              <a:t>Заместитель руководителя</a:t>
            </a:r>
            <a:endParaRPr sz="700" dirty="0">
              <a:solidFill>
                <a:srgbClr val="11437F"/>
              </a:solidFill>
              <a:latin typeface="Times New Roman" panose="02020603050405020304" pitchFamily="18" charset="0"/>
              <a:ea typeface="Arial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10" name="Google Shape;65;p1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9525" cap="flat" cmpd="sng">
            <a:solidFill>
              <a:srgbClr val="003B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66;p1"/>
          <p:cNvSpPr/>
          <p:nvPr/>
        </p:nvSpPr>
        <p:spPr>
          <a:xfrm rot="10800000" flipH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4255" y="137720"/>
            <a:ext cx="554862" cy="17273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7671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b="0" cap="all" dirty="0">
                <a:solidFill>
                  <a:srgbClr val="1349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целевыми средствами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74246" y="3098460"/>
            <a:ext cx="121161" cy="118718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8658" y="455776"/>
            <a:ext cx="5264353" cy="27092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solidFill>
              <a:schemeClr val="accent1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689" tIns="18344" rIns="36689" bIns="18344" anchor="t"/>
          <a:lstStyle>
            <a:defPPr>
              <a:defRPr lang="ru-RU"/>
            </a:defPPr>
            <a:lvl1pPr algn="ctr">
              <a:defRPr sz="1100"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just" defTabSz="914360">
              <a:defRPr/>
            </a:pPr>
            <a:endParaRPr lang="ru-RU" sz="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Форма Сведений об операциях с целевыми средствами </a:t>
            </a:r>
          </a:p>
          <a:p>
            <a:pPr defTabSz="914360">
              <a:defRPr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определена Приказом 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МФ РФ от 17.12.2021 </a:t>
            </a:r>
            <a:r>
              <a:rPr lang="ru-RU" sz="1000" b="1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№</a:t>
            </a:r>
            <a:r>
              <a:rPr lang="en-US" sz="1000" b="1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 </a:t>
            </a:r>
            <a:r>
              <a:rPr lang="ru-RU" sz="1000" b="1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214-н 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«Об утверждении Порядка осуществления ТОФК санкционирования операций со средствами участников казначейского сопровождения» (приложение 1).</a:t>
            </a:r>
          </a:p>
          <a:p>
            <a:pPr defTabSz="914360">
              <a:defRPr/>
            </a:pP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В Сведениях отражаются:</a:t>
            </a:r>
          </a:p>
          <a:p>
            <a:pPr defTabSz="914360">
              <a:defRPr/>
            </a:pP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Источники поступлений целевых средств (согласно приложению 2 приказа 214н</a:t>
            </a:r>
            <a:r>
              <a:rPr lang="ru-RU" sz="1000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), сумма средств должна соответствовать сумме, подлежащей казначейскому сопровождению;</a:t>
            </a: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Направления расходования, которые обеспечивают достижение результата предоставления  целевых средств  (согласно приложению 3 приказа 214н</a:t>
            </a:r>
            <a:r>
              <a:rPr lang="ru-RU" sz="1000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).</a:t>
            </a:r>
          </a:p>
          <a:p>
            <a:pPr defTabSz="914360">
              <a:defRPr/>
            </a:pPr>
            <a:r>
              <a:rPr lang="ru-RU" sz="1000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При рассмотрении обратить внимание на коды выплат 0888  «Накладные расходы»,</a:t>
            </a:r>
          </a:p>
          <a:p>
            <a:pPr defTabSz="914360">
              <a:defRPr/>
            </a:pPr>
            <a:r>
              <a:rPr lang="ru-RU" sz="1000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0610 «Выбытие со счетов авансовых платежей по контрактам (договорам)»</a:t>
            </a: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endParaRPr lang="ru-RU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7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b="0" cap="all" dirty="0">
                <a:solidFill>
                  <a:srgbClr val="1349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Сведений об операциях с целевыми средствами (Приказ 214 н)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74246" y="3098460"/>
            <a:ext cx="121161" cy="118718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1B04215-E9D9-4CD4-8017-A9953DDCC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108175"/>
              </p:ext>
            </p:extLst>
          </p:nvPr>
        </p:nvGraphicFramePr>
        <p:xfrm>
          <a:off x="96657" y="473822"/>
          <a:ext cx="5567724" cy="24462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785">
                  <a:extLst>
                    <a:ext uri="{9D8B030D-6E8A-4147-A177-3AD203B41FA5}">
                      <a16:colId xmlns:a16="http://schemas.microsoft.com/office/drawing/2014/main" val="1246680372"/>
                    </a:ext>
                  </a:extLst>
                </a:gridCol>
                <a:gridCol w="1414454">
                  <a:extLst>
                    <a:ext uri="{9D8B030D-6E8A-4147-A177-3AD203B41FA5}">
                      <a16:colId xmlns:a16="http://schemas.microsoft.com/office/drawing/2014/main" val="1558710075"/>
                    </a:ext>
                  </a:extLst>
                </a:gridCol>
                <a:gridCol w="2489855">
                  <a:extLst>
                    <a:ext uri="{9D8B030D-6E8A-4147-A177-3AD203B41FA5}">
                      <a16:colId xmlns:a16="http://schemas.microsoft.com/office/drawing/2014/main" val="934228387"/>
                    </a:ext>
                  </a:extLst>
                </a:gridCol>
                <a:gridCol w="695630">
                  <a:extLst>
                    <a:ext uri="{9D8B030D-6E8A-4147-A177-3AD203B41FA5}">
                      <a16:colId xmlns:a16="http://schemas.microsoft.com/office/drawing/2014/main" val="4093156357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казначейского сопровождения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Организация, утверждающая Сведения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 (приказ 214н)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8883868"/>
                  </a:ext>
                </a:extLst>
              </a:tr>
              <a:tr h="255584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(подрядчик, исполнитель) по Г (М) контракту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Государственный (муниципальный) заказчик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Обязательные случаи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определены в п.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 п. 5, п.7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615859"/>
                  </a:ext>
                </a:extLst>
              </a:tr>
              <a:tr h="48784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Поставщик (подрядчик, исполнитель) по Г (М) контракту</a:t>
                      </a:r>
                    </a:p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(УКС самостоятельно)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отражено в условиях Г (М) контракта или </a:t>
                      </a:r>
                    </a:p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предоставлено в ТОФК разрешение Гос. (Мун.) заказчика на утверждение Сведений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2 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914542"/>
                  </a:ext>
                </a:extLst>
              </a:tr>
              <a:tr h="373654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бюджетных инвестиций (субсидии) по договору (соглашению)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бюджетных средств (заказчик)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Обязательные  случаи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определены в п.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3 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731963"/>
                  </a:ext>
                </a:extLst>
              </a:tr>
              <a:tr h="3736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бюджетных инвестиций (субсидии) по договору (соглашению)</a:t>
                      </a:r>
                    </a:p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(УКС самостоятельно)</a:t>
                      </a:r>
                    </a:p>
                    <a:p>
                      <a:pPr algn="ctr"/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отражено в условиях договора (соглашения) или предоставлено в ТОФК разрешение получателя бюджетных средств (заказчика) на утверждение Сведений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Абз.3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675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1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b="0" cap="all" dirty="0">
                <a:solidFill>
                  <a:srgbClr val="1349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Сведений об операциях с целевыми средствами (Приказ 214 н)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74246" y="3049866"/>
            <a:ext cx="162739" cy="167312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1B04215-E9D9-4CD4-8017-A9953DDCC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3725685"/>
              </p:ext>
            </p:extLst>
          </p:nvPr>
        </p:nvGraphicFramePr>
        <p:xfrm>
          <a:off x="72207" y="473822"/>
          <a:ext cx="5429434" cy="27379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987">
                  <a:extLst>
                    <a:ext uri="{9D8B030D-6E8A-4147-A177-3AD203B41FA5}">
                      <a16:colId xmlns:a16="http://schemas.microsoft.com/office/drawing/2014/main" val="1246680372"/>
                    </a:ext>
                  </a:extLst>
                </a:gridCol>
                <a:gridCol w="1594996">
                  <a:extLst>
                    <a:ext uri="{9D8B030D-6E8A-4147-A177-3AD203B41FA5}">
                      <a16:colId xmlns:a16="http://schemas.microsoft.com/office/drawing/2014/main" val="1558710075"/>
                    </a:ext>
                  </a:extLst>
                </a:gridCol>
                <a:gridCol w="1960245">
                  <a:extLst>
                    <a:ext uri="{9D8B030D-6E8A-4147-A177-3AD203B41FA5}">
                      <a16:colId xmlns:a16="http://schemas.microsoft.com/office/drawing/2014/main" val="934228387"/>
                    </a:ext>
                  </a:extLst>
                </a:gridCol>
                <a:gridCol w="767206">
                  <a:extLst>
                    <a:ext uri="{9D8B030D-6E8A-4147-A177-3AD203B41FA5}">
                      <a16:colId xmlns:a16="http://schemas.microsoft.com/office/drawing/2014/main" val="4093156357"/>
                    </a:ext>
                  </a:extLst>
                </a:gridCol>
              </a:tblGrid>
              <a:tr h="47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казначейского сопровождения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Организация, утверждающая Сведения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 (приказ 214н)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8883868"/>
                  </a:ext>
                </a:extLst>
              </a:tr>
              <a:tr h="572625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взноса (вклада) по договору (соглашению)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бюджетной инвестиции (субсидии) по договору (соглашению), </a:t>
                      </a:r>
                      <a:r>
                        <a:rPr lang="en-US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заказчик</a:t>
                      </a:r>
                      <a:r>
                        <a:rPr lang="en-US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Обязательные случаи определены в п. 7 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 п. 5, п.7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615859"/>
                  </a:ext>
                </a:extLst>
              </a:tr>
              <a:tr h="60784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взноса (вклада) по договору (соглашению)</a:t>
                      </a:r>
                    </a:p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(УКС самостоятельно)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отражено в условиях договора (соглашения) или</a:t>
                      </a:r>
                    </a:p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предоставлено в ТОФК разрешение заказчика на утверждение Сведений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4 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914542"/>
                  </a:ext>
                </a:extLst>
              </a:tr>
              <a:tr h="369463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контракту (договору)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Заказчик по контракту (договору)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Обязательные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лучаи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определены в п.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5 п. 5, п. 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731963"/>
                  </a:ext>
                </a:extLst>
              </a:tr>
              <a:tr h="69317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Исполнитель по контракту (договору)</a:t>
                      </a:r>
                    </a:p>
                    <a:p>
                      <a:pPr marL="0" marR="0" lvl="0" indent="0" algn="ctr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(УКС самостоятельно)</a:t>
                      </a:r>
                    </a:p>
                    <a:p>
                      <a:pPr marL="0" marR="0" lvl="0" indent="0" algn="l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отражено в условиях контракта (договора) или предоставлено в ТОФК разрешение получателя бюджетных средств (заказчика) на утверждение Сведений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Абз.5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7675206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677361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b="0" cap="all" dirty="0">
                <a:solidFill>
                  <a:srgbClr val="1349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Сведений об операциях с целевыми средствами (Приказ 214 н)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74246" y="3098460"/>
            <a:ext cx="121161" cy="118718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1B04215-E9D9-4CD4-8017-A9953DDCC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1024729"/>
              </p:ext>
            </p:extLst>
          </p:nvPr>
        </p:nvGraphicFramePr>
        <p:xfrm>
          <a:off x="144215" y="473822"/>
          <a:ext cx="5430030" cy="2626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4689">
                  <a:extLst>
                    <a:ext uri="{9D8B030D-6E8A-4147-A177-3AD203B41FA5}">
                      <a16:colId xmlns:a16="http://schemas.microsoft.com/office/drawing/2014/main" val="1246680372"/>
                    </a:ext>
                  </a:extLst>
                </a:gridCol>
                <a:gridCol w="1576211">
                  <a:extLst>
                    <a:ext uri="{9D8B030D-6E8A-4147-A177-3AD203B41FA5}">
                      <a16:colId xmlns:a16="http://schemas.microsoft.com/office/drawing/2014/main" val="1558710075"/>
                    </a:ext>
                  </a:extLst>
                </a:gridCol>
                <a:gridCol w="2221024">
                  <a:extLst>
                    <a:ext uri="{9D8B030D-6E8A-4147-A177-3AD203B41FA5}">
                      <a16:colId xmlns:a16="http://schemas.microsoft.com/office/drawing/2014/main" val="934228387"/>
                    </a:ext>
                  </a:extLst>
                </a:gridCol>
                <a:gridCol w="558106">
                  <a:extLst>
                    <a:ext uri="{9D8B030D-6E8A-4147-A177-3AD203B41FA5}">
                      <a16:colId xmlns:a16="http://schemas.microsoft.com/office/drawing/2014/main" val="4093156357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казначейского сопровождения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Организация, утверждающая Сведения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 (приказ 214н)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8883868"/>
                  </a:ext>
                </a:extLst>
              </a:tr>
              <a:tr h="373654">
                <a:tc rowSpan="3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Обособленное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(структурное) подразделение ЮЛ, осуществляющее операции с целевыми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средствами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Гос. (Мун.) заказчик, получатель бюджетных средств, заказчик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Обязательные случаи определены в п.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8 п. 5, п. 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615859"/>
                  </a:ext>
                </a:extLst>
              </a:tr>
              <a:tr h="6147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ЮЛ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создавшее обособленное (структурное) подразделение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Предоставлено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ТОФК разрешение гос.(</a:t>
                      </a:r>
                      <a:r>
                        <a:rPr lang="ru-RU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заказчика, ПБС, заказчика на утверждение Сведений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8 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914542"/>
                  </a:ext>
                </a:extLst>
              </a:tr>
              <a:tr h="747308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Обособленное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(структурное) подразделение юридического лица</a:t>
                      </a:r>
                    </a:p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(УКС самостоятельно)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Предоставлено в ТОФК:</a:t>
                      </a:r>
                    </a:p>
                    <a:p>
                      <a:pPr marL="0" marR="0" lvl="0" indent="0" algn="l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 разрешение гос.(</a:t>
                      </a:r>
                      <a:r>
                        <a:rPr lang="ru-RU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заказчика, ПБС, заказчика на утверждение Сведений;</a:t>
                      </a:r>
                    </a:p>
                    <a:p>
                      <a:pPr marL="0" marR="0" lvl="0" indent="0" algn="l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разрешение ЮЛ, создавшего подразделение на утверждение Сведений (при наличии  разрешения гос.(</a:t>
                      </a:r>
                      <a:r>
                        <a:rPr lang="ru-RU" sz="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.) заказчика, ПБС, заказчика)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9 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731963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366451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b="0" cap="all" dirty="0">
                <a:solidFill>
                  <a:srgbClr val="1349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Сведений об операциях с целевыми средствами (Приказ 214 н)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83011" y="3073266"/>
            <a:ext cx="121161" cy="118718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F1B04215-E9D9-4CD4-8017-A9953DDCC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62861"/>
              </p:ext>
            </p:extLst>
          </p:nvPr>
        </p:nvGraphicFramePr>
        <p:xfrm>
          <a:off x="103287" y="473822"/>
          <a:ext cx="5398354" cy="2535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1348">
                  <a:extLst>
                    <a:ext uri="{9D8B030D-6E8A-4147-A177-3AD203B41FA5}">
                      <a16:colId xmlns:a16="http://schemas.microsoft.com/office/drawing/2014/main" val="1246680372"/>
                    </a:ext>
                  </a:extLst>
                </a:gridCol>
                <a:gridCol w="1515168">
                  <a:extLst>
                    <a:ext uri="{9D8B030D-6E8A-4147-A177-3AD203B41FA5}">
                      <a16:colId xmlns:a16="http://schemas.microsoft.com/office/drawing/2014/main" val="1558710075"/>
                    </a:ext>
                  </a:extLst>
                </a:gridCol>
                <a:gridCol w="1949024">
                  <a:extLst>
                    <a:ext uri="{9D8B030D-6E8A-4147-A177-3AD203B41FA5}">
                      <a16:colId xmlns:a16="http://schemas.microsoft.com/office/drawing/2014/main" val="934228387"/>
                    </a:ext>
                  </a:extLst>
                </a:gridCol>
                <a:gridCol w="762814">
                  <a:extLst>
                    <a:ext uri="{9D8B030D-6E8A-4147-A177-3AD203B41FA5}">
                      <a16:colId xmlns:a16="http://schemas.microsoft.com/office/drawing/2014/main" val="4093156357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казначейского сопровождения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Организация, утверждающая Сведения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 (приказ 214н)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8883868"/>
                  </a:ext>
                </a:extLst>
              </a:tr>
              <a:tr h="373654">
                <a:tc rowSpan="2"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гранта по договору (соглашению)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субсидии (заказчик)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Обязательные случаи определены в п.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10 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0615859"/>
                  </a:ext>
                </a:extLst>
              </a:tr>
              <a:tr h="614737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гранта договору (соглашению)</a:t>
                      </a:r>
                    </a:p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(УКС самостоятельно)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Положение отражено в условиях договора (соглашения) или</a:t>
                      </a:r>
                    </a:p>
                    <a:p>
                      <a:pPr algn="l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предоставлено в ТОФК разрешение заказчика на утверждение Сведений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10 п. 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7914542"/>
                  </a:ext>
                </a:extLst>
              </a:tr>
              <a:tr h="846255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УКС, являющийся получателем бюджетных инвестиций  или субсидии, источником которых являются сложившиеся остатки на начало года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Получатель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бюджетных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</a:t>
                      </a:r>
                      <a:r>
                        <a:rPr lang="ru-RU" sz="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(заказчик)</a:t>
                      </a:r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Условие об использовании на те же цели предусмотрено:</a:t>
                      </a:r>
                    </a:p>
                    <a:p>
                      <a:pPr algn="l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федеральном уровне – ППРФ</a:t>
                      </a:r>
                    </a:p>
                    <a:p>
                      <a:pPr algn="l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№ 1496, законом о федеральном бюджете;</a:t>
                      </a:r>
                    </a:p>
                    <a:p>
                      <a:pPr algn="l"/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краевом и муниципальным уровнях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соответствующими </a:t>
                      </a:r>
                      <a:r>
                        <a:rPr lang="ru-RU" sz="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 </a:t>
                      </a:r>
                    </a:p>
                    <a:p>
                      <a:pPr algn="l"/>
                      <a:endParaRPr lang="ru-RU" sz="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073196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273996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74246" y="3098460"/>
            <a:ext cx="121161" cy="118718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18659" y="455776"/>
            <a:ext cx="5224562" cy="27092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solidFill>
              <a:schemeClr val="accent1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689" tIns="18344" rIns="36689" bIns="18344" anchor="t"/>
          <a:lstStyle>
            <a:defPPr>
              <a:defRPr lang="ru-RU"/>
            </a:defPPr>
            <a:lvl1pPr algn="ctr">
              <a:defRPr sz="1100"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just" defTabSz="914360">
              <a:defRPr/>
            </a:pPr>
            <a:endParaRPr lang="ru-RU" sz="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Сведения для участника казначейского сопровождения 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утверждаются </a:t>
            </a:r>
          </a:p>
          <a:p>
            <a:pPr algn="just" defTabSz="914360">
              <a:defRPr/>
            </a:pP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Гос.(Мун.) заказчиком, получателем бюджетных средств, заказчиком 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в случае:</a:t>
            </a:r>
          </a:p>
          <a:p>
            <a:pPr algn="just" defTabSz="914360">
              <a:defRPr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         1. наличия в Сведениях:</a:t>
            </a:r>
          </a:p>
          <a:p>
            <a:pPr algn="just" defTabSz="914360">
              <a:defRPr/>
            </a:pPr>
            <a:endParaRPr lang="ru-RU" sz="7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marL="171450" lvl="0" indent="-171450" algn="l" defTabSz="432054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средств 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по перечислению прибыли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, размер которой контрактом (соглашением, договором) не определен;</a:t>
            </a:r>
          </a:p>
          <a:p>
            <a:pPr marL="171450" lvl="0" indent="-171450" algn="l" defTabSz="432054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средств 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по накладным расходам более 25% 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от цены контракта  (соглашения, договора);</a:t>
            </a:r>
          </a:p>
          <a:p>
            <a:pPr marL="171450" lvl="0" indent="-171450" algn="l" defTabSz="432054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сведений, относящихся к </a:t>
            </a:r>
            <a:r>
              <a:rPr lang="ru-RU" sz="1000" b="1" dirty="0" err="1">
                <a:solidFill>
                  <a:srgbClr val="17517F"/>
                </a:solidFill>
                <a:latin typeface="Times New Roman" panose="02020603050405020304" pitchFamily="18" charset="0"/>
              </a:rPr>
              <a:t>гос.тайне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или сведений ограниченного доступа.</a:t>
            </a:r>
          </a:p>
          <a:p>
            <a:pPr marL="171450" lvl="0" indent="-171450" algn="l" defTabSz="432054" fontAlgn="auto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lvl="0" algn="l" defTabSz="432054" fontAlgn="auto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         2. осуществления 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</a:rPr>
              <a:t>расширенного </a:t>
            </a:r>
            <a:r>
              <a:rPr lang="ru-RU" sz="1000" b="1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казначейского сопровождения 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с проведением экономического обоснования затрат на основании правового акта  Правительства РФ;</a:t>
            </a:r>
          </a:p>
          <a:p>
            <a:pPr lvl="0" algn="l" defTabSz="432054" fontAlgn="auto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   </a:t>
            </a:r>
          </a:p>
          <a:p>
            <a:pPr lvl="0" algn="l" defTabSz="432054" fontAlgn="auto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         3.  обращения УКС  (соисполнитель)   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  <a:ea typeface="Segoe UI Light"/>
              </a:rPr>
              <a:t>в случае </a:t>
            </a:r>
            <a:r>
              <a:rPr lang="ru-RU" sz="1000" b="1" dirty="0" err="1">
                <a:solidFill>
                  <a:srgbClr val="17517F"/>
                </a:solidFill>
                <a:latin typeface="Times New Roman" panose="02020603050405020304" pitchFamily="18" charset="0"/>
                <a:ea typeface="Segoe UI Light"/>
              </a:rPr>
              <a:t>неутверждения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  <a:ea typeface="Segoe UI Light"/>
              </a:rPr>
              <a:t> Сведений заказчиком и </a:t>
            </a:r>
            <a:r>
              <a:rPr lang="ru-RU" sz="1000" b="1" dirty="0" err="1">
                <a:solidFill>
                  <a:srgbClr val="17517F"/>
                </a:solidFill>
                <a:latin typeface="Times New Roman" panose="02020603050405020304" pitchFamily="18" charset="0"/>
                <a:ea typeface="Segoe UI Light"/>
              </a:rPr>
              <a:t>ненаправления</a:t>
            </a:r>
            <a:r>
              <a:rPr lang="ru-RU" sz="1000" b="1" dirty="0">
                <a:solidFill>
                  <a:srgbClr val="17517F"/>
                </a:solidFill>
                <a:latin typeface="Times New Roman" panose="02020603050405020304" pitchFamily="18" charset="0"/>
                <a:ea typeface="Segoe UI Light"/>
              </a:rPr>
              <a:t> УКС уведомления об отказе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  <a:ea typeface="Segoe UI Light"/>
              </a:rPr>
              <a:t> в утверждении Сведений с указанием причины в установленный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  </a:t>
            </a:r>
            <a:r>
              <a:rPr lang="ru-RU" sz="1000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срок.</a:t>
            </a:r>
            <a:endParaRPr lang="ru-RU" sz="1000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lvl="0" defTabSz="432054" fontAlgn="auto">
              <a:spcBef>
                <a:spcPts val="0"/>
              </a:spcBef>
              <a:spcAft>
                <a:spcPts val="0"/>
              </a:spcAft>
            </a:pPr>
            <a:r>
              <a:rPr lang="ru-RU" sz="1000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Кроме того, определено 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  <a:ea typeface="Segoe UI Light"/>
              </a:rPr>
              <a:t>право правопреемника реорганизуемого УКС  на утверждение Сведений при разрешении Гос.(Мун.) заказчиком, заказчиком</a:t>
            </a:r>
            <a:r>
              <a:rPr lang="ru-RU" sz="1000" dirty="0">
                <a:solidFill>
                  <a:srgbClr val="17517F"/>
                </a:solidFill>
                <a:latin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</a:rPr>
              <a:t>расходам более 25% от </a:t>
            </a:r>
            <a:r>
              <a:rPr lang="ru-RU" sz="1000" dirty="0" smtClean="0">
                <a:latin typeface="Times New Roman" panose="02020603050405020304" pitchFamily="18" charset="0"/>
              </a:rPr>
              <a:t>цены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just" defTabSz="914360">
              <a:defRPr/>
            </a:pPr>
            <a:endParaRPr lang="en-US" sz="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BD80F19-B9D7-48FD-B6F8-2D92F139DBF3}"/>
              </a:ext>
            </a:extLst>
          </p:cNvPr>
          <p:cNvSpPr/>
          <p:nvPr/>
        </p:nvSpPr>
        <p:spPr>
          <a:xfrm>
            <a:off x="2304455" y="80328"/>
            <a:ext cx="331654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800" cap="all" dirty="0">
                <a:solidFill>
                  <a:srgbClr val="1349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Сведений об операциях с целевыми средствами исключительно заказчиком (Приказ 214 н)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88156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b="0" cap="all" dirty="0">
                <a:solidFill>
                  <a:srgbClr val="13498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Сведений об операциях с  целевыми средствами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74246" y="3098460"/>
            <a:ext cx="121161" cy="118718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18658" y="455776"/>
            <a:ext cx="5264353" cy="27092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solidFill>
              <a:schemeClr val="accent1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689" tIns="18344" rIns="36689" bIns="18344" anchor="t"/>
          <a:lstStyle>
            <a:defPPr>
              <a:defRPr lang="ru-RU"/>
            </a:defPPr>
            <a:lvl1pPr algn="ctr">
              <a:defRPr sz="1100"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just" defTabSz="914360">
              <a:defRPr/>
            </a:pPr>
            <a:endParaRPr lang="ru-RU" sz="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dirty="0">
                <a:solidFill>
                  <a:srgbClr val="17517F"/>
                </a:solidFill>
                <a:latin typeface="Times New Roman" panose="02020603050405020304" pitchFamily="18" charset="0"/>
              </a:rPr>
              <a:t>                 Сведения об операциях с целевыми средствами </a:t>
            </a:r>
            <a:r>
              <a:rPr lang="ru-RU" u="sng" dirty="0">
                <a:solidFill>
                  <a:srgbClr val="17517F"/>
                </a:solidFill>
                <a:latin typeface="Times New Roman" panose="02020603050405020304" pitchFamily="18" charset="0"/>
              </a:rPr>
              <a:t>утверждаются не позднее 10-го рабочего дня</a:t>
            </a:r>
            <a:r>
              <a:rPr lang="ru-RU" dirty="0">
                <a:solidFill>
                  <a:srgbClr val="17517F"/>
                </a:solidFill>
                <a:latin typeface="Times New Roman" panose="02020603050405020304" pitchFamily="18" charset="0"/>
              </a:rPr>
              <a:t>, следующего за днем поступления от участника казначейского сопровождения – п.8 Приказа МФ РФ от 17.12.2021 </a:t>
            </a:r>
            <a:r>
              <a:rPr lang="ru-RU" b="1" dirty="0">
                <a:solidFill>
                  <a:srgbClr val="17517F"/>
                </a:solidFill>
                <a:latin typeface="Times New Roman" panose="02020603050405020304" pitchFamily="18" charset="0"/>
              </a:rPr>
              <a:t>№ 214н</a:t>
            </a:r>
          </a:p>
          <a:p>
            <a:pPr defTabSz="914360">
              <a:defRPr/>
            </a:pPr>
            <a:endParaRPr lang="ru-RU" b="1" dirty="0">
              <a:solidFill>
                <a:srgbClr val="17517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defTabSz="914360">
              <a:defRPr/>
            </a:pPr>
            <a:r>
              <a:rPr lang="ru-RU" b="1" dirty="0">
                <a:solidFill>
                  <a:srgbClr val="17517F"/>
                </a:solidFill>
                <a:latin typeface="Times New Roman" panose="02020603050405020304" pitchFamily="18" charset="0"/>
              </a:rPr>
              <a:t>Формирование</a:t>
            </a:r>
            <a:r>
              <a:rPr lang="ru-RU" b="1" dirty="0">
                <a:solidFill>
                  <a:srgbClr val="1751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17517F"/>
                </a:solidFill>
                <a:latin typeface="Times New Roman" panose="02020603050405020304" pitchFamily="18" charset="0"/>
              </a:rPr>
              <a:t>Сведений и обмен осуществляется </a:t>
            </a:r>
          </a:p>
          <a:p>
            <a:pPr defTabSz="914360">
              <a:defRPr/>
            </a:pPr>
            <a:r>
              <a:rPr lang="ru-RU" b="1" dirty="0">
                <a:solidFill>
                  <a:srgbClr val="17517F"/>
                </a:solidFill>
                <a:latin typeface="Times New Roman" panose="02020603050405020304" pitchFamily="18" charset="0"/>
              </a:rPr>
              <a:t>в компоненте ПУР КС ГИИС «Электронный бюджет»</a:t>
            </a:r>
          </a:p>
          <a:p>
            <a:pPr defTabSz="914360">
              <a:defRPr/>
            </a:pPr>
            <a:endParaRPr lang="ru-RU" b="1" dirty="0">
              <a:solidFill>
                <a:srgbClr val="17517F"/>
              </a:solidFill>
              <a:latin typeface="Times New Roman" panose="02020603050405020304" pitchFamily="18" charset="0"/>
            </a:endParaRPr>
          </a:p>
          <a:p>
            <a:pPr marL="457200" lvl="0" indent="-457200" algn="just" defTabSz="432054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</a:rPr>
              <a:t>Роли для утверждения Сведений об операциях с целевыми средствами:</a:t>
            </a:r>
          </a:p>
          <a:p>
            <a:pPr marL="457200" lvl="0" indent="-457200" algn="just" defTabSz="432054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endParaRPr lang="ru-RU" dirty="0">
              <a:solidFill>
                <a:srgbClr val="C00000"/>
              </a:solidFill>
              <a:latin typeface="Times New Roman" panose="02020603050405020304" pitchFamily="18" charset="0"/>
            </a:endParaRPr>
          </a:p>
          <a:p>
            <a:pPr marL="171450" lvl="0" indent="-171450" algn="just" defTabSz="432054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</a:rPr>
              <a:t>602_03_01 ПУР КС. Утверждение Заказчиком Сведений о ЦС по ЛС ЮЛ;</a:t>
            </a:r>
          </a:p>
          <a:p>
            <a:pPr marL="171450" lvl="0" indent="-171450" algn="just" defTabSz="432054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ru-RU" dirty="0">
              <a:solidFill>
                <a:srgbClr val="5B9BD5">
                  <a:lumMod val="50000"/>
                </a:srgbClr>
              </a:solidFill>
              <a:latin typeface="Times New Roman" panose="02020603050405020304" pitchFamily="18" charset="0"/>
            </a:endParaRPr>
          </a:p>
          <a:p>
            <a:pPr marL="171450" lvl="0" indent="-171450" algn="just" defTabSz="432054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</a:rPr>
              <a:t>602_04_01 ПУР КС. Просмотр Заказчиком Сведений о ЦС по ЛС ЮЛ.</a:t>
            </a:r>
          </a:p>
          <a:p>
            <a:pPr defTabSz="914360">
              <a:defRPr/>
            </a:pPr>
            <a:r>
              <a:rPr lang="ru-RU" b="1" dirty="0" smtClean="0">
                <a:solidFill>
                  <a:srgbClr val="17517F"/>
                </a:solidFill>
                <a:latin typeface="Times New Roman" panose="02020603050405020304" pitchFamily="18" charset="0"/>
              </a:rPr>
              <a:t>Роли назначать заблаговременно для исключения случая несвоевременного утверждения Сведений об операциях с целевыми средствами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!!!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defTabSz="914360">
              <a:defRPr/>
            </a:pPr>
            <a:endParaRPr lang="ru-RU" b="1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357539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01642" y="3024672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b="0" dirty="0">
                <a:solidFill>
                  <a:srgbClr val="1349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КОАП</a:t>
            </a:r>
            <a:endParaRPr lang="ru-RU" sz="800" b="0" cap="all" dirty="0">
              <a:solidFill>
                <a:srgbClr val="1349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74246" y="3003922"/>
            <a:ext cx="162739" cy="176883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18658" y="455776"/>
            <a:ext cx="5264353" cy="2709265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solidFill>
              <a:schemeClr val="accent1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689" tIns="18344" rIns="36689" bIns="18344" anchor="t"/>
          <a:lstStyle>
            <a:defPPr>
              <a:defRPr lang="ru-RU"/>
            </a:defPPr>
            <a:lvl1pPr algn="ctr">
              <a:defRPr sz="1100"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just" defTabSz="914360">
              <a:defRPr/>
            </a:pPr>
            <a:endParaRPr lang="ru-RU" sz="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 от 28.12.2025 </a:t>
            </a:r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506-ФЗ</a:t>
            </a:r>
          </a:p>
          <a:p>
            <a:pPr defTabSz="914360">
              <a:defRPr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внесении изменений в Кодекс  РФ об административных правонарушениях»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</a:t>
            </a:r>
            <a:r>
              <a:rPr lang="en-US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ru-RU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r>
              <a:rPr lang="ru-RU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Нарушение сроков утверждения сведений об операциях со средствами, подлежащими казначейскому сопровождени</a:t>
            </a:r>
            <a:r>
              <a:rPr lang="ru-RU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</a:p>
          <a:p>
            <a:pPr defTabSz="914360">
              <a:defRPr/>
            </a:pPr>
            <a:endParaRPr lang="ru-RU" sz="500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b="1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Нарушение влечет наложение административных штрафов:</a:t>
            </a:r>
          </a:p>
          <a:p>
            <a:pPr defTabSz="914360">
              <a:defRPr/>
            </a:pPr>
            <a:endParaRPr lang="ru-RU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endParaRPr lang="ru-RU" sz="500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sz="1200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должностных лиц </a:t>
            </a:r>
            <a:r>
              <a:rPr lang="ru-RU" sz="1200" b="1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размере от 10 до 50 </a:t>
            </a:r>
            <a:r>
              <a:rPr lang="ru-RU" sz="12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тыс.рублей</a:t>
            </a:r>
            <a:r>
              <a:rPr lang="ru-RU" sz="1200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defTabSz="914360">
              <a:defRPr/>
            </a:pPr>
            <a:endParaRPr lang="ru-RU" sz="1200" dirty="0" smtClean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sz="1200" dirty="0" smtClean="0">
                <a:solidFill>
                  <a:srgbClr val="285E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юридических лиц – </a:t>
            </a:r>
            <a:r>
              <a:rPr lang="ru-RU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1 % до 5 % цены </a:t>
            </a:r>
            <a:r>
              <a:rPr lang="ru-RU" sz="1200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(муниципального)  контракта, договора (соглашения), контракта (договора), </a:t>
            </a:r>
            <a:r>
              <a:rPr lang="ru-RU" sz="12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 не более 200 </a:t>
            </a:r>
            <a:r>
              <a:rPr lang="ru-RU" sz="12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тыс.рублей</a:t>
            </a:r>
            <a:endParaRPr lang="ru-RU" sz="12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endParaRPr lang="ru-RU" sz="1200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29487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омер слайда 10">
            <a:extLst>
              <a:ext uri="{FF2B5EF4-FFF2-40B4-BE49-F238E27FC236}">
                <a16:creationId xmlns:a16="http://schemas.microsoft.com/office/drawing/2014/main" id="{F96F29EA-0223-F14E-B6B8-30A9C81B125C}"/>
              </a:ext>
            </a:extLst>
          </p:cNvPr>
          <p:cNvSpPr txBox="1">
            <a:spLocks/>
          </p:cNvSpPr>
          <p:nvPr/>
        </p:nvSpPr>
        <p:spPr>
          <a:xfrm>
            <a:off x="5563353" y="3013493"/>
            <a:ext cx="162739" cy="167312"/>
          </a:xfrm>
          <a:prstGeom prst="rect">
            <a:avLst/>
          </a:prstGeom>
        </p:spPr>
        <p:txBody>
          <a:bodyPr lIns="21577" tIns="10789" rIns="21577" bIns="10789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 lang="ru-RU" sz="600" b="0" dirty="0">
              <a:solidFill>
                <a:prstClr val="black">
                  <a:lumMod val="50000"/>
                  <a:lumOff val="50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2880519" y="9753"/>
            <a:ext cx="2693727" cy="34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fontAlgn="base"/>
            <a:endParaRPr lang="ru-RU" sz="800" dirty="0">
              <a:solidFill>
                <a:srgbClr val="13498B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800" dirty="0">
                <a:solidFill>
                  <a:srgbClr val="13498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 В КОАП</a:t>
            </a:r>
            <a:endParaRPr lang="ru-RU" sz="800" cap="all" dirty="0">
              <a:solidFill>
                <a:srgbClr val="13498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400799" y="3013493"/>
            <a:ext cx="336187" cy="167312"/>
          </a:xfrm>
        </p:spPr>
        <p:txBody>
          <a:bodyPr/>
          <a:lstStyle/>
          <a:p>
            <a:pPr>
              <a:defRPr/>
            </a:pP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318658" y="455777"/>
            <a:ext cx="5154149" cy="2604428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solidFill>
              <a:schemeClr val="accent1">
                <a:lumMod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689" tIns="18344" rIns="36689" bIns="18344" anchor="t"/>
          <a:lstStyle>
            <a:defPPr>
              <a:defRPr lang="ru-RU"/>
            </a:defPPr>
            <a:lvl1pPr algn="ctr">
              <a:defRPr sz="1100">
                <a:latin typeface="+mn-lt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lt1"/>
                </a:solidFill>
                <a:latin typeface="+mn-lt"/>
              </a:defRPr>
            </a:lvl2pPr>
            <a:lvl3pPr>
              <a:defRPr>
                <a:solidFill>
                  <a:schemeClr val="lt1"/>
                </a:solidFill>
                <a:latin typeface="+mn-lt"/>
              </a:defRPr>
            </a:lvl3pPr>
            <a:lvl4pPr>
              <a:defRPr>
                <a:solidFill>
                  <a:schemeClr val="lt1"/>
                </a:solidFill>
                <a:latin typeface="+mn-lt"/>
              </a:defRPr>
            </a:lvl4pPr>
            <a:lvl5pPr>
              <a:defRPr>
                <a:solidFill>
                  <a:schemeClr val="lt1"/>
                </a:solidFill>
                <a:latin typeface="+mn-lt"/>
              </a:defRPr>
            </a:lvl5pPr>
            <a:lvl6pPr>
              <a:defRPr>
                <a:solidFill>
                  <a:schemeClr val="lt1"/>
                </a:solidFill>
                <a:latin typeface="+mn-lt"/>
              </a:defRPr>
            </a:lvl6pPr>
            <a:lvl7pPr>
              <a:defRPr>
                <a:solidFill>
                  <a:schemeClr val="lt1"/>
                </a:solidFill>
                <a:latin typeface="+mn-lt"/>
              </a:defRPr>
            </a:lvl7pPr>
            <a:lvl8pPr>
              <a:defRPr>
                <a:solidFill>
                  <a:schemeClr val="lt1"/>
                </a:solidFill>
                <a:latin typeface="+mn-lt"/>
              </a:defRPr>
            </a:lvl8pPr>
            <a:lvl9pPr>
              <a:defRPr>
                <a:solidFill>
                  <a:schemeClr val="lt1"/>
                </a:solidFill>
                <a:latin typeface="+mn-lt"/>
              </a:defRPr>
            </a:lvl9pPr>
          </a:lstStyle>
          <a:p>
            <a:pPr algn="just" defTabSz="914360">
              <a:defRPr/>
            </a:pPr>
            <a:endParaRPr lang="ru-RU" sz="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 от 28.12.2025 № 506-ФЗ</a:t>
            </a:r>
          </a:p>
          <a:p>
            <a:pPr defTabSz="914360">
              <a:defRPr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 внесении изменений в Кодекс  РФ об административных правонарушениях»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endParaRPr lang="en-US" sz="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b="1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23.7.2</a:t>
            </a:r>
            <a:r>
              <a:rPr lang="ru-RU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Федеральный орган исполнительной власти, осуществляющий казначейское сопровождение</a:t>
            </a:r>
          </a:p>
          <a:p>
            <a:pPr defTabSz="914360">
              <a:defRPr/>
            </a:pPr>
            <a:endParaRPr lang="ru-RU" sz="500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b="1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Рассматривает дела </a:t>
            </a:r>
            <a:r>
              <a:rPr lang="ru-RU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административных правонарушениях, предусмотренных статьей 15.49 – </a:t>
            </a:r>
          </a:p>
          <a:p>
            <a:pPr defTabSz="914360">
              <a:defRPr/>
            </a:pPr>
            <a:endParaRPr lang="ru-RU" sz="500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60">
              <a:defRPr/>
            </a:pPr>
            <a:r>
              <a:rPr lang="ru-RU" sz="1200" b="1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</a:t>
            </a:r>
            <a:r>
              <a:rPr lang="ru-RU" sz="1200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территориального органа Федерального казначейства, осуществляющего казначейское сопровождение, </a:t>
            </a:r>
            <a:r>
              <a:rPr lang="ru-RU" sz="1200" b="1" dirty="0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</a:t>
            </a:r>
            <a:r>
              <a:rPr lang="ru-RU" sz="1200" b="1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</a:t>
            </a:r>
            <a:r>
              <a:rPr lang="ru-RU" sz="1200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914360">
              <a:defRPr/>
            </a:pPr>
            <a:endParaRPr lang="ru-RU" sz="1200" dirty="0">
              <a:solidFill>
                <a:srgbClr val="1751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360">
              <a:defRPr/>
            </a:pPr>
            <a:r>
              <a:rPr lang="ru-RU" sz="1200" b="1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Статья 4.5</a:t>
            </a:r>
            <a:r>
              <a:rPr lang="ru-RU" sz="1200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Давность привлечения к ответственности –</a:t>
            </a:r>
          </a:p>
          <a:p>
            <a:pPr defTabSz="914360">
              <a:defRPr/>
            </a:pPr>
            <a:r>
              <a:rPr lang="ru-RU" sz="1200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u="sng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истечении одного года </a:t>
            </a:r>
            <a:r>
              <a:rPr lang="ru-RU" sz="1200" dirty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 дня совершения административного </a:t>
            </a:r>
            <a:r>
              <a:rPr lang="ru-RU" sz="1200" dirty="0" err="1" smtClean="0">
                <a:solidFill>
                  <a:srgbClr val="1751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</a:t>
            </a:r>
            <a:r>
              <a:rPr lang="ru-RU" sz="1200" dirty="0" err="1" smtClean="0"/>
              <a:t>,З</a:t>
            </a:r>
            <a:endParaRPr lang="ru-RU" sz="1200" dirty="0"/>
          </a:p>
          <a:p>
            <a:pPr algn="l" defTabSz="914360">
              <a:defRPr/>
            </a:pPr>
            <a:r>
              <a:rPr lang="ru-RU" sz="1200" dirty="0"/>
              <a:t> 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57570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2807905" name="TextBox 41"/>
          <p:cNvSpPr txBox="1"/>
          <p:nvPr/>
        </p:nvSpPr>
        <p:spPr bwMode="auto">
          <a:xfrm>
            <a:off x="2448471" y="38093"/>
            <a:ext cx="3257400" cy="215312"/>
          </a:xfrm>
          <a:prstGeom prst="rect">
            <a:avLst/>
          </a:prstGeom>
          <a:noFill/>
        </p:spPr>
        <p:txBody>
          <a:bodyPr wrap="square" lIns="91305" tIns="45655" rIns="91305" bIns="45655" rtlCol="0">
            <a:spAutoFit/>
          </a:bodyPr>
          <a:lstStyle>
            <a:defPPr>
              <a:defRPr lang="ru-RU"/>
            </a:defPPr>
            <a:lvl1pPr>
              <a:defRPr sz="800" b="1" cap="all">
                <a:solidFill>
                  <a:srgbClr val="285EA0"/>
                </a:solidFill>
                <a:cs typeface="Arial" panose="020B0604020202020204" pitchFamily="34" charset="0"/>
              </a:defRPr>
            </a:lvl1pPr>
          </a:lstStyle>
          <a:p>
            <a:pPr algn="r"/>
            <a:r>
              <a:rPr lang="ru-RU" b="0" dirty="0"/>
              <a:t>Реализация в ПУР КС</a:t>
            </a:r>
          </a:p>
        </p:txBody>
      </p:sp>
      <p:sp>
        <p:nvSpPr>
          <p:cNvPr id="1465778060" name="Полилиния 33"/>
          <p:cNvSpPr/>
          <p:nvPr/>
        </p:nvSpPr>
        <p:spPr bwMode="auto">
          <a:xfrm rot="16199969">
            <a:off x="1036704" y="757751"/>
            <a:ext cx="615626" cy="24383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983" tIns="2983" rIns="2983" bIns="2983" numCol="1" spcCol="1728" anchor="ctr" anchorCtr="0">
            <a:noAutofit/>
          </a:bodyPr>
          <a:lstStyle/>
          <a:p>
            <a:pPr defTabSz="208745">
              <a:lnSpc>
                <a:spcPct val="90000"/>
              </a:lnSpc>
              <a:spcBef>
                <a:spcPts val="0"/>
              </a:spcBef>
              <a:defRPr/>
            </a:pPr>
            <a:endParaRPr lang="ru-RU" sz="496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graphicFrame>
        <p:nvGraphicFramePr>
          <p:cNvPr id="734687206" name="Таблиц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4186274"/>
              </p:ext>
            </p:extLst>
          </p:nvPr>
        </p:nvGraphicFramePr>
        <p:xfrm>
          <a:off x="216223" y="528824"/>
          <a:ext cx="5112568" cy="238736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112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87364">
                <a:tc>
                  <a:txBody>
                    <a:bodyPr/>
                    <a:lstStyle/>
                    <a:p>
                      <a:pPr marL="0" marR="0" lvl="0" indent="449263" algn="just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Отображение документа «Сведения об операциях с ЦС» для ТОФК по </a:t>
                      </a:r>
                      <a:r>
                        <a:rPr lang="ru-RU" sz="1200" b="0" i="0" u="sng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месту нахождения и обслуживания Заказчика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и ТОФК </a:t>
                      </a:r>
                      <a:r>
                        <a:rPr lang="ru-RU" sz="1200" b="0" i="0" u="sng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по месту обслуживания Исполнителя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 в случае нарушения срока утверждения документа  заказчиком.</a:t>
                      </a:r>
                    </a:p>
                    <a:p>
                      <a:pPr marL="0" marR="0" lvl="0" indent="0" algn="just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 </a:t>
                      </a:r>
                      <a:endParaRPr lang="en-US" sz="1200" b="0" i="0" u="none" strike="noStrike" cap="none" spc="0" dirty="0" smtClean="0">
                        <a:ln>
                          <a:noFill/>
                        </a:ln>
                        <a:solidFill>
                          <a:srgbClr val="17517F"/>
                        </a:solidFill>
                        <a:latin typeface="Times New Roman" panose="02020603050405020304" pitchFamily="18" charset="0"/>
                        <a:ea typeface="Segoe UI Light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just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200" b="0" i="0" u="none" strike="noStrike" cap="none" spc="0" dirty="0">
                        <a:ln>
                          <a:noFill/>
                        </a:ln>
                        <a:solidFill>
                          <a:srgbClr val="17517F"/>
                        </a:solidFill>
                        <a:latin typeface="Times New Roman" panose="02020603050405020304" pitchFamily="18" charset="0"/>
                        <a:ea typeface="Segoe UI Light"/>
                        <a:cs typeface="Times New Roman" panose="02020603050405020304" pitchFamily="18" charset="0"/>
                      </a:endParaRPr>
                    </a:p>
                    <a:p>
                      <a:pPr marL="0" marR="0" lvl="0" indent="449263" algn="just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Автоматическое формирование документа «Уведомление о нарушении срока утверждения Сведений </a:t>
                      </a: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заказчиком»</a:t>
                      </a:r>
                      <a:r>
                        <a:rPr lang="ru-RU" sz="12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12-й рабочий день (день поступления + 11 рабочих </a:t>
                      </a: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дней)</a:t>
                      </a: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cap="none" spc="0" dirty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и отображение в ТОФК по месту нахождения и обслуживания Заказчика и ТОФК  по месту обслуживания </a:t>
                      </a:r>
                      <a:r>
                        <a:rPr lang="ru-RU" sz="1200" b="0" i="0" u="none" strike="noStrike" cap="none" spc="0" dirty="0" smtClean="0">
                          <a:ln>
                            <a:noFill/>
                          </a:ln>
                          <a:solidFill>
                            <a:srgbClr val="17517F"/>
                          </a:solidFill>
                          <a:latin typeface="Times New Roman" panose="02020603050405020304" pitchFamily="18" charset="0"/>
                          <a:ea typeface="Segoe UI Light"/>
                          <a:cs typeface="Times New Roman" panose="02020603050405020304" pitchFamily="18" charset="0"/>
                        </a:rPr>
                        <a:t>Исполнителя</a:t>
                      </a:r>
                      <a:endParaRPr lang="ru-RU" sz="7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 Light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just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7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 Light"/>
                        <a:cs typeface="Arial" panose="020B0604020202020204" pitchFamily="34" charset="0"/>
                      </a:endParaRPr>
                    </a:p>
                    <a:p>
                      <a:pPr marL="0" marR="0" lvl="0" indent="0" algn="just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7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 Light"/>
                        <a:cs typeface="Arial" panose="020B0604020202020204" pitchFamily="34" charset="0"/>
                      </a:endParaRPr>
                    </a:p>
                    <a:p>
                      <a:pPr marL="457200" marR="0" lvl="0" indent="-457200" algn="just" defTabSz="4320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ru-RU" sz="700" b="0" i="0" u="none" strike="noStrike" cap="none" spc="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Segoe UI Light"/>
                        <a:cs typeface="Arial" panose="020B0604020202020204" pitchFamily="34" charset="0"/>
                      </a:endParaRPr>
                    </a:p>
                  </a:txBody>
                  <a:tcPr marL="35101" marR="35101" marT="17550" marB="1755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400799" y="3040295"/>
            <a:ext cx="294609" cy="176883"/>
          </a:xfrm>
        </p:spPr>
        <p:txBody>
          <a:bodyPr/>
          <a:lstStyle/>
          <a:p>
            <a:pPr>
              <a:defRPr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181492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2807905" name="TextBox 41"/>
          <p:cNvSpPr txBox="1"/>
          <p:nvPr/>
        </p:nvSpPr>
        <p:spPr bwMode="auto">
          <a:xfrm>
            <a:off x="1872407" y="38093"/>
            <a:ext cx="3833464" cy="338423"/>
          </a:xfrm>
          <a:prstGeom prst="rect">
            <a:avLst/>
          </a:prstGeom>
          <a:noFill/>
        </p:spPr>
        <p:txBody>
          <a:bodyPr wrap="square" lIns="91305" tIns="45655" rIns="91305" bIns="45655" rtlCol="0">
            <a:spAutoFit/>
          </a:bodyPr>
          <a:lstStyle>
            <a:defPPr>
              <a:defRPr lang="ru-RU"/>
            </a:defPPr>
            <a:lvl1pPr>
              <a:defRPr sz="800" b="1" cap="all">
                <a:solidFill>
                  <a:srgbClr val="285EA0"/>
                </a:solidFill>
                <a:cs typeface="Arial" panose="020B0604020202020204" pitchFamily="34" charset="0"/>
              </a:defRPr>
            </a:lvl1pPr>
          </a:lstStyle>
          <a:p>
            <a:pPr algn="r"/>
            <a:r>
              <a:rPr lang="ru-RU" b="0" dirty="0"/>
              <a:t>ПОРЯДОК осуществления ТОФК производства по делам об Административных правонарушениях </a:t>
            </a:r>
            <a:r>
              <a:rPr lang="ru-RU" b="0" dirty="0" smtClean="0"/>
              <a:t> </a:t>
            </a:r>
            <a:r>
              <a:rPr lang="ru-RU" b="0" dirty="0"/>
              <a:t>по ст.15.49 КоАП</a:t>
            </a:r>
          </a:p>
        </p:txBody>
      </p:sp>
      <p:sp>
        <p:nvSpPr>
          <p:cNvPr id="1465778060" name="Полилиния 33"/>
          <p:cNvSpPr/>
          <p:nvPr/>
        </p:nvSpPr>
        <p:spPr bwMode="auto">
          <a:xfrm rot="16199969">
            <a:off x="1036704" y="757751"/>
            <a:ext cx="615626" cy="24383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983" tIns="2983" rIns="2983" bIns="2983" numCol="1" spcCol="1728" anchor="ctr" anchorCtr="0">
            <a:noAutofit/>
          </a:bodyPr>
          <a:lstStyle/>
          <a:p>
            <a:pPr defTabSz="208745">
              <a:lnSpc>
                <a:spcPct val="90000"/>
              </a:lnSpc>
              <a:spcBef>
                <a:spcPts val="0"/>
              </a:spcBef>
              <a:defRPr/>
            </a:pPr>
            <a:endParaRPr lang="ru-RU" sz="496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sp>
        <p:nvSpPr>
          <p:cNvPr id="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400800" y="3040295"/>
            <a:ext cx="294608" cy="176883"/>
          </a:xfrm>
        </p:spPr>
        <p:txBody>
          <a:bodyPr/>
          <a:lstStyle/>
          <a:p>
            <a:pPr>
              <a:defRPr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2EDBD4-3A6D-4807-8B4D-3035DD637C0D}"/>
              </a:ext>
            </a:extLst>
          </p:cNvPr>
          <p:cNvSpPr/>
          <p:nvPr/>
        </p:nvSpPr>
        <p:spPr>
          <a:xfrm>
            <a:off x="172924" y="571856"/>
            <a:ext cx="892331" cy="424384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BB997C4-E642-4DC9-8A01-E74E41E50387}"/>
              </a:ext>
            </a:extLst>
          </p:cNvPr>
          <p:cNvSpPr/>
          <p:nvPr/>
        </p:nvSpPr>
        <p:spPr bwMode="auto">
          <a:xfrm>
            <a:off x="1129510" y="576968"/>
            <a:ext cx="935606" cy="411906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ACE405A-056D-4667-91FC-A18E3CAAD4FA}"/>
              </a:ext>
            </a:extLst>
          </p:cNvPr>
          <p:cNvSpPr/>
          <p:nvPr/>
        </p:nvSpPr>
        <p:spPr bwMode="auto">
          <a:xfrm>
            <a:off x="2146625" y="582431"/>
            <a:ext cx="1183189" cy="914400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дела об административном правонарушении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9EDEA6-30D9-4CAD-8985-DDF0E5994E3E}"/>
              </a:ext>
            </a:extLst>
          </p:cNvPr>
          <p:cNvSpPr/>
          <p:nvPr/>
        </p:nvSpPr>
        <p:spPr bwMode="auto">
          <a:xfrm>
            <a:off x="3394068" y="582519"/>
            <a:ext cx="1183188" cy="1073208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Вынесение решения по делу об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административном правонарушении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B0A863F-3130-456A-8411-7DD0FA431E31}"/>
              </a:ext>
            </a:extLst>
          </p:cNvPr>
          <p:cNvSpPr/>
          <p:nvPr/>
        </p:nvSpPr>
        <p:spPr bwMode="auto">
          <a:xfrm>
            <a:off x="4641511" y="576967"/>
            <a:ext cx="927218" cy="1073207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решения по делу об административном правонарушении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C087033-6D1C-4A71-ACD4-8FCE6254646A}"/>
              </a:ext>
            </a:extLst>
          </p:cNvPr>
          <p:cNvSpPr/>
          <p:nvPr/>
        </p:nvSpPr>
        <p:spPr bwMode="auto">
          <a:xfrm>
            <a:off x="161889" y="1043981"/>
            <a:ext cx="903366" cy="2113838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1.Нарушение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Заказчиком срока утверждения </a:t>
            </a:r>
          </a:p>
          <a:p>
            <a:pPr algn="ctr"/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Автоматическое формирование Уведомления о нарушении срока утверждения Сведений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A2FA994-14D4-4E9E-89DF-2A35DEA4790B}"/>
              </a:ext>
            </a:extLst>
          </p:cNvPr>
          <p:cNvSpPr/>
          <p:nvPr/>
        </p:nvSpPr>
        <p:spPr bwMode="auto">
          <a:xfrm>
            <a:off x="1129509" y="1043980"/>
            <a:ext cx="952862" cy="2113839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1.Составление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Протокола об АП;</a:t>
            </a:r>
          </a:p>
          <a:p>
            <a:pPr algn="ctr"/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Направление Уведомления о составлении Протокола лицу, в отношении которого возбуждается производство  по делу об АП;</a:t>
            </a:r>
          </a:p>
          <a:p>
            <a:pPr algn="ctr"/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Подписание Протокола об АП;</a:t>
            </a:r>
          </a:p>
          <a:p>
            <a:pPr algn="ctr"/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Вручение Протокола под расписку лицу, в отношении которого возбуждено дело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E38231F-8F73-41F4-9C24-51556F6E8152}"/>
              </a:ext>
            </a:extLst>
          </p:cNvPr>
          <p:cNvSpPr/>
          <p:nvPr/>
        </p:nvSpPr>
        <p:spPr bwMode="auto">
          <a:xfrm>
            <a:off x="2144071" y="1538446"/>
            <a:ext cx="1185741" cy="1619373"/>
          </a:xfrm>
          <a:prstGeom prst="rect">
            <a:avLst/>
          </a:prstGeom>
          <a:ln>
            <a:solidFill>
              <a:srgbClr val="285E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дела руководителем (заместителем) ТОФК, курирующим казначейское сопровождение.</a:t>
            </a:r>
          </a:p>
          <a:p>
            <a:pPr algn="ctr"/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дела с участием лица, в отношении которого ведется производство по делу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7FFCA42-ED9C-4489-8CE1-0236A7A8D905}"/>
              </a:ext>
            </a:extLst>
          </p:cNvPr>
          <p:cNvSpPr/>
          <p:nvPr/>
        </p:nvSpPr>
        <p:spPr bwMode="auto">
          <a:xfrm>
            <a:off x="3396622" y="1746592"/>
            <a:ext cx="1183188" cy="1411226"/>
          </a:xfrm>
          <a:prstGeom prst="rect">
            <a:avLst/>
          </a:prstGeom>
          <a:ln>
            <a:solidFill>
              <a:srgbClr val="285E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рассмотрения выносится Постановление о назначении 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административного</a:t>
            </a:r>
            <a:r>
              <a:rPr lang="en-US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наказания</a:t>
            </a:r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постановление о прекращении производства по делу об АП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26027C0-2394-48D9-99C9-301A413ACAB6}"/>
              </a:ext>
            </a:extLst>
          </p:cNvPr>
          <p:cNvSpPr/>
          <p:nvPr/>
        </p:nvSpPr>
        <p:spPr bwMode="auto">
          <a:xfrm>
            <a:off x="4641511" y="1746592"/>
            <a:ext cx="934602" cy="1411226"/>
          </a:xfrm>
          <a:prstGeom prst="rect">
            <a:avLst/>
          </a:prstGeom>
          <a:ln>
            <a:solidFill>
              <a:srgbClr val="285E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за исполнением постановлений по АП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331557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92807905" name="TextBox 41"/>
          <p:cNvSpPr txBox="1"/>
          <p:nvPr/>
        </p:nvSpPr>
        <p:spPr bwMode="auto">
          <a:xfrm>
            <a:off x="1872407" y="85028"/>
            <a:ext cx="3833464" cy="307645"/>
          </a:xfrm>
          <a:prstGeom prst="rect">
            <a:avLst/>
          </a:prstGeom>
          <a:noFill/>
        </p:spPr>
        <p:txBody>
          <a:bodyPr wrap="square" lIns="91305" tIns="45655" rIns="91305" bIns="45655" rtlCol="0">
            <a:spAutoFit/>
          </a:bodyPr>
          <a:lstStyle>
            <a:defPPr>
              <a:defRPr lang="ru-RU"/>
            </a:defPPr>
            <a:lvl1pPr>
              <a:defRPr sz="800" b="1" cap="all">
                <a:solidFill>
                  <a:srgbClr val="285EA0"/>
                </a:solidFill>
                <a:cs typeface="Arial" panose="020B0604020202020204" pitchFamily="34" charset="0"/>
              </a:defRPr>
            </a:lvl1pPr>
          </a:lstStyle>
          <a:p>
            <a:pPr algn="r"/>
            <a:r>
              <a:rPr lang="ru-RU" sz="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ВЗАИМОДЕЙСТВИЯ МЕЖДУ ТОФК ПО ПРОИЗВОДСТВУ </a:t>
            </a:r>
            <a:r>
              <a:rPr lang="ru-RU" sz="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делам об Административных правонарушениях </a:t>
            </a:r>
            <a:r>
              <a:rPr lang="ru-RU" sz="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7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ст.15.49 </a:t>
            </a:r>
            <a:r>
              <a:rPr lang="ru-RU" sz="7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КоАП</a:t>
            </a:r>
          </a:p>
        </p:txBody>
      </p:sp>
      <p:sp>
        <p:nvSpPr>
          <p:cNvPr id="1465778060" name="Полилиния 33"/>
          <p:cNvSpPr/>
          <p:nvPr/>
        </p:nvSpPr>
        <p:spPr bwMode="auto">
          <a:xfrm rot="16199969">
            <a:off x="1036704" y="757751"/>
            <a:ext cx="615626" cy="24383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983" tIns="2983" rIns="2983" bIns="2983" numCol="1" spcCol="1728" anchor="ctr" anchorCtr="0">
            <a:noAutofit/>
          </a:bodyPr>
          <a:lstStyle/>
          <a:p>
            <a:pPr defTabSz="208745">
              <a:lnSpc>
                <a:spcPct val="90000"/>
              </a:lnSpc>
              <a:spcBef>
                <a:spcPts val="0"/>
              </a:spcBef>
              <a:defRPr/>
            </a:pPr>
            <a:endParaRPr lang="ru-RU" sz="496">
              <a:solidFill>
                <a:schemeClr val="accent1">
                  <a:lumMod val="75000"/>
                </a:schemeClr>
              </a:solidFill>
              <a:cs typeface="Times New Roman"/>
            </a:endParaRPr>
          </a:p>
        </p:txBody>
      </p:sp>
      <p:sp>
        <p:nvSpPr>
          <p:cNvPr id="11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400800" y="3040295"/>
            <a:ext cx="294608" cy="176883"/>
          </a:xfrm>
        </p:spPr>
        <p:txBody>
          <a:bodyPr/>
          <a:lstStyle/>
          <a:p>
            <a:pPr>
              <a:defRPr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C2EDBD4-3A6D-4807-8B4D-3035DD637C0D}"/>
              </a:ext>
            </a:extLst>
          </p:cNvPr>
          <p:cNvSpPr/>
          <p:nvPr/>
        </p:nvSpPr>
        <p:spPr>
          <a:xfrm>
            <a:off x="328683" y="481909"/>
            <a:ext cx="2552630" cy="528177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ФК, в котором открыт л/с УКС, </a:t>
            </a:r>
          </a:p>
          <a:p>
            <a:pPr algn="ct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ибо Центр специализации (по федеральным клиентам)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ACE405A-056D-4667-91FC-A18E3CAAD4FA}"/>
              </a:ext>
            </a:extLst>
          </p:cNvPr>
          <p:cNvSpPr/>
          <p:nvPr/>
        </p:nvSpPr>
        <p:spPr bwMode="auto">
          <a:xfrm>
            <a:off x="3122321" y="553187"/>
            <a:ext cx="2453791" cy="365235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ФК по месту нахождения заказчика</a:t>
            </a: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C087033-6D1C-4A71-ACD4-8FCE6254646A}"/>
              </a:ext>
            </a:extLst>
          </p:cNvPr>
          <p:cNvSpPr/>
          <p:nvPr/>
        </p:nvSpPr>
        <p:spPr bwMode="auto">
          <a:xfrm>
            <a:off x="155960" y="1538445"/>
            <a:ext cx="824367" cy="1619373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1.Нарушение Заказчиком срока утверждения </a:t>
            </a:r>
          </a:p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Сведений;</a:t>
            </a:r>
            <a:endParaRPr lang="en-US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Автоматическое формирование Уведомления о нарушении срока утверждения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в личных кабинетах ТОФК и Заказчика в ПУР КС ГИИС ЭБ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A2FA994-14D4-4E9E-89DF-2A35DEA4790B}"/>
              </a:ext>
            </a:extLst>
          </p:cNvPr>
          <p:cNvSpPr/>
          <p:nvPr/>
        </p:nvSpPr>
        <p:spPr bwMode="auto">
          <a:xfrm>
            <a:off x="1182906" y="1538446"/>
            <a:ext cx="689501" cy="669068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казначейского сопровождения ТОФК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6E38231F-8F73-41F4-9C24-51556F6E8152}"/>
              </a:ext>
            </a:extLst>
          </p:cNvPr>
          <p:cNvSpPr/>
          <p:nvPr/>
        </p:nvSpPr>
        <p:spPr bwMode="auto">
          <a:xfrm>
            <a:off x="2088431" y="1542779"/>
            <a:ext cx="1231319" cy="1615040"/>
          </a:xfrm>
          <a:prstGeom prst="rect">
            <a:avLst/>
          </a:prstGeom>
          <a:ln>
            <a:solidFill>
              <a:srgbClr val="285E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1.Составление Протокола об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 – начальник (заместитель начальника) отдела казначейского сопровождения ТОФК;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Рассмотрение дела об административном правонарушении – руководитель (заместитель руководителя, курирующий казначейское сопровождение); </a:t>
            </a:r>
          </a:p>
          <a:p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нахождении Заказчика в другом субъекте РФ, направляет документы в ТОФК по месту нахождения Заказчика  или в УКС в части ГРБС ФБ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57FFCA42-ED9C-4489-8CE1-0236A7A8D905}"/>
              </a:ext>
            </a:extLst>
          </p:cNvPr>
          <p:cNvSpPr/>
          <p:nvPr/>
        </p:nvSpPr>
        <p:spPr bwMode="auto">
          <a:xfrm>
            <a:off x="3600265" y="1538445"/>
            <a:ext cx="731071" cy="669069"/>
          </a:xfrm>
          <a:prstGeom prst="rect">
            <a:avLst/>
          </a:prstGeom>
          <a:ln>
            <a:solidFill>
              <a:srgbClr val="285E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 казначейского сопровождения ТОФК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26027C0-2394-48D9-99C9-301A413ACAB6}"/>
              </a:ext>
            </a:extLst>
          </p:cNvPr>
          <p:cNvSpPr/>
          <p:nvPr/>
        </p:nvSpPr>
        <p:spPr bwMode="auto">
          <a:xfrm>
            <a:off x="4536703" y="1538445"/>
            <a:ext cx="952341" cy="1619374"/>
          </a:xfrm>
          <a:prstGeom prst="rect">
            <a:avLst/>
          </a:prstGeom>
          <a:ln>
            <a:solidFill>
              <a:srgbClr val="285E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1.Составление Протокола об АП – начальник (заместитель начальника) отдела казначейского сопровождения </a:t>
            </a:r>
            <a:r>
              <a:rPr lang="ru-RU" sz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ТОФК;</a:t>
            </a:r>
            <a:endParaRPr lang="ru-RU" sz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Рассмотрение дела об административном правонарушении – руководитель (заместитель руководителя, курирующий казначейское сопровождение) 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C087033-6D1C-4A71-ACD4-8FCE6254646A}"/>
              </a:ext>
            </a:extLst>
          </p:cNvPr>
          <p:cNvSpPr/>
          <p:nvPr/>
        </p:nvSpPr>
        <p:spPr bwMode="auto">
          <a:xfrm>
            <a:off x="222896" y="1100034"/>
            <a:ext cx="690493" cy="243665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События</a:t>
            </a: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C087033-6D1C-4A71-ACD4-8FCE6254646A}"/>
              </a:ext>
            </a:extLst>
          </p:cNvPr>
          <p:cNvSpPr/>
          <p:nvPr/>
        </p:nvSpPr>
        <p:spPr bwMode="auto">
          <a:xfrm>
            <a:off x="1154839" y="1100033"/>
            <a:ext cx="745633" cy="243666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</a:t>
            </a: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C087033-6D1C-4A71-ACD4-8FCE6254646A}"/>
              </a:ext>
            </a:extLst>
          </p:cNvPr>
          <p:cNvSpPr/>
          <p:nvPr/>
        </p:nvSpPr>
        <p:spPr bwMode="auto">
          <a:xfrm>
            <a:off x="2298507" y="1105188"/>
            <a:ext cx="812712" cy="238511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C087033-6D1C-4A71-ACD4-8FCE6254646A}"/>
              </a:ext>
            </a:extLst>
          </p:cNvPr>
          <p:cNvSpPr/>
          <p:nvPr/>
        </p:nvSpPr>
        <p:spPr bwMode="auto">
          <a:xfrm>
            <a:off x="3518057" y="1105188"/>
            <a:ext cx="895486" cy="238511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Структурное подразделение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C087033-6D1C-4A71-ACD4-8FCE6254646A}"/>
              </a:ext>
            </a:extLst>
          </p:cNvPr>
          <p:cNvSpPr/>
          <p:nvPr/>
        </p:nvSpPr>
        <p:spPr bwMode="auto">
          <a:xfrm>
            <a:off x="4667626" y="1105188"/>
            <a:ext cx="690493" cy="238511"/>
          </a:xfrm>
          <a:prstGeom prst="rect">
            <a:avLst/>
          </a:prstGeom>
          <a:ln>
            <a:solidFill>
              <a:srgbClr val="1751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</a:t>
            </a:r>
            <a:endParaRPr lang="ru-RU" sz="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V="1">
            <a:off x="1009113" y="1831984"/>
            <a:ext cx="184693" cy="3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 bwMode="auto">
          <a:xfrm flipV="1">
            <a:off x="1887701" y="1831984"/>
            <a:ext cx="184693" cy="3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 bwMode="auto">
          <a:xfrm flipV="1">
            <a:off x="3360016" y="1831984"/>
            <a:ext cx="184693" cy="3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 bwMode="auto">
          <a:xfrm flipV="1">
            <a:off x="4344552" y="1828756"/>
            <a:ext cx="184693" cy="3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229212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461" y="611932"/>
            <a:ext cx="5192347" cy="26058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36FDF"/>
            </a:solidFill>
          </a:ln>
        </p:spPr>
        <p:txBody>
          <a:bodyPr wrap="square" lIns="43205" tIns="21603" rIns="43205" bIns="21603">
            <a:spAutoFit/>
          </a:bodyPr>
          <a:lstStyle/>
          <a:p>
            <a:pPr marL="170066">
              <a:lnSpc>
                <a:spcPct val="150000"/>
              </a:lnSpc>
            </a:pPr>
            <a:endParaRPr lang="ru-RU" sz="700" b="1" kern="1000" dirty="0"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170066" indent="212684" algn="just">
              <a:lnSpc>
                <a:spcPct val="150000"/>
              </a:lnSpc>
            </a:pPr>
            <a:r>
              <a:rPr lang="ru-RU" sz="800" b="1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Официальный сайт Федерального казначейства (</a:t>
            </a:r>
            <a:r>
              <a:rPr lang="en-US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https</a:t>
            </a:r>
            <a:r>
              <a:rPr lang="ru-RU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:</a:t>
            </a:r>
            <a:r>
              <a:rPr lang="en-US" sz="800" b="1" u="sng" kern="1000" dirty="0" smtClean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//</a:t>
            </a:r>
            <a:r>
              <a:rPr lang="en-US" sz="800" b="1" u="sng" kern="1000" smtClean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stavropol</a:t>
            </a:r>
            <a:r>
              <a:rPr lang="en-US" sz="800" b="1" u="sng" kern="1000" dirty="0" smtClean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.</a:t>
            </a:r>
            <a:r>
              <a:rPr lang="ru-RU" sz="800" b="1" kern="1000" dirty="0" err="1" smtClean="0">
                <a:ea typeface="Segoe UI Black" panose="020B0A02040204020203" pitchFamily="34" charset="0"/>
                <a:cs typeface="Segoe UI Black" panose="020B0A02040204020203" pitchFamily="34" charset="0"/>
                <a:hlinkClick r:id="rId3"/>
              </a:rPr>
              <a:t>roskazna</a:t>
            </a:r>
            <a:r>
              <a:rPr lang="ru-RU" sz="800" b="1" kern="1000" dirty="0" smtClean="0">
                <a:ea typeface="Segoe UI Black" panose="020B0A02040204020203" pitchFamily="34" charset="0"/>
                <a:cs typeface="Segoe UI Black" panose="020B0A02040204020203" pitchFamily="34" charset="0"/>
                <a:hlinkClick r:id="rId3"/>
              </a:rPr>
              <a:t>.</a:t>
            </a:r>
            <a:r>
              <a:rPr lang="en-US" sz="800" b="1" kern="1000" dirty="0">
                <a:ea typeface="Segoe UI Black" panose="020B0A02040204020203" pitchFamily="34" charset="0"/>
                <a:cs typeface="Segoe UI Black" panose="020B0A02040204020203" pitchFamily="34" charset="0"/>
                <a:hlinkClick r:id="rId3"/>
              </a:rPr>
              <a:t>gov.</a:t>
            </a:r>
            <a:r>
              <a:rPr lang="ru-RU" sz="800" b="1" kern="1000" dirty="0" err="1">
                <a:ea typeface="Segoe UI Black" panose="020B0A02040204020203" pitchFamily="34" charset="0"/>
                <a:cs typeface="Segoe UI Black" panose="020B0A02040204020203" pitchFamily="34" charset="0"/>
                <a:hlinkClick r:id="rId3"/>
              </a:rPr>
              <a:t>ru</a:t>
            </a:r>
            <a:r>
              <a:rPr lang="ru-RU" sz="800" b="1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):</a:t>
            </a:r>
          </a:p>
          <a:p>
            <a:pPr marL="170066" indent="212684" algn="just">
              <a:lnSpc>
                <a:spcPct val="150000"/>
              </a:lnSpc>
            </a:pPr>
            <a:endParaRPr lang="ru-RU" sz="800" kern="1000" dirty="0"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269875" indent="-100013" algn="just">
              <a:lnSpc>
                <a:spcPct val="150000"/>
              </a:lnSpc>
              <a:buFontTx/>
              <a:buChar char="-"/>
            </a:pPr>
            <a:r>
              <a:rPr lang="ru-RU" sz="800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«ГИС/ Электронный бюджет/Подключение к системе»;</a:t>
            </a:r>
          </a:p>
          <a:p>
            <a:pPr marL="169863" indent="11113" algn="just">
              <a:lnSpc>
                <a:spcPct val="150000"/>
              </a:lnSpc>
            </a:pPr>
            <a:r>
              <a:rPr lang="ru-RU" sz="800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- «ГИС/ Электронный бюджет/Управление расходами/Казначейское сопровождение</a:t>
            </a:r>
            <a:r>
              <a:rPr lang="ru-RU" sz="800" kern="1000" dirty="0" smtClean="0">
                <a:ea typeface="Segoe UI Black" panose="020B0A02040204020203" pitchFamily="34" charset="0"/>
                <a:cs typeface="Segoe UI Black" panose="020B0A02040204020203" pitchFamily="34" charset="0"/>
              </a:rPr>
              <a:t>»</a:t>
            </a:r>
            <a:r>
              <a:rPr lang="en-US" sz="800" kern="1000" dirty="0" smtClean="0">
                <a:ea typeface="Segoe UI Black" panose="020B0A02040204020203" pitchFamily="34" charset="0"/>
                <a:cs typeface="Segoe UI Black" panose="020B0A02040204020203" pitchFamily="34" charset="0"/>
              </a:rPr>
              <a:t>/</a:t>
            </a:r>
            <a:r>
              <a:rPr lang="ru-RU" sz="800" kern="1000" dirty="0" smtClean="0">
                <a:ea typeface="Segoe UI Black" panose="020B0A02040204020203" pitchFamily="34" charset="0"/>
                <a:cs typeface="Segoe UI Black" panose="020B0A02040204020203" pitchFamily="34" charset="0"/>
              </a:rPr>
              <a:t>Казначейское сопровождение в подсистеме управления расходами ГИИС «Электронный бюджет» (для клиентов).</a:t>
            </a:r>
            <a:endParaRPr lang="ru-RU" sz="800" kern="1000" dirty="0"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87313" indent="182563" algn="just">
              <a:lnSpc>
                <a:spcPct val="150000"/>
              </a:lnSpc>
            </a:pPr>
            <a:endParaRPr lang="ru-RU" sz="800" kern="1000" dirty="0"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87313" indent="182563" algn="just">
              <a:lnSpc>
                <a:spcPct val="150000"/>
              </a:lnSpc>
            </a:pPr>
            <a:r>
              <a:rPr lang="ru-RU" sz="800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Обучение по курсу «Казначейское сопровождение в подсистеме управления расходами ГИИС «Электронный бюджет» доступно на портале Федерального казначейства по электронному обучению по адресу</a:t>
            </a:r>
            <a:r>
              <a:rPr lang="ru-RU" sz="800" b="1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: </a:t>
            </a:r>
            <a:r>
              <a:rPr lang="en-US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https</a:t>
            </a:r>
            <a:r>
              <a:rPr lang="ru-RU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:</a:t>
            </a:r>
            <a:r>
              <a:rPr lang="en-US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//</a:t>
            </a:r>
            <a:r>
              <a:rPr lang="en-US" sz="800" b="1" u="sng" kern="1000" dirty="0" smtClean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peo.roskazna.ru</a:t>
            </a:r>
            <a:r>
              <a:rPr lang="ru-RU" sz="800" b="1" u="sng" kern="1000" dirty="0" smtClean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.</a:t>
            </a:r>
            <a:endParaRPr lang="ru-RU" sz="800" b="1" u="sng" kern="1000" dirty="0">
              <a:solidFill>
                <a:srgbClr val="0070C0"/>
              </a:solidFill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87313" indent="182563" algn="just">
              <a:lnSpc>
                <a:spcPct val="150000"/>
              </a:lnSpc>
            </a:pPr>
            <a:endParaRPr lang="ru-RU" sz="800" b="1" kern="1000" dirty="0">
              <a:ea typeface="Segoe UI Black" panose="020B0A02040204020203" pitchFamily="34" charset="0"/>
              <a:cs typeface="Segoe UI Black" panose="020B0A02040204020203" pitchFamily="34" charset="0"/>
            </a:endParaRPr>
          </a:p>
          <a:p>
            <a:pPr marL="87313" indent="182563" algn="just">
              <a:lnSpc>
                <a:spcPct val="150000"/>
              </a:lnSpc>
            </a:pPr>
            <a:r>
              <a:rPr lang="ru-RU" sz="800" b="1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Сайт Управления Федерального казначейства по Ставропольскому краю:  </a:t>
            </a:r>
            <a:r>
              <a:rPr lang="en-US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  <a:hlinkClick r:id="rId4"/>
              </a:rPr>
              <a:t>https</a:t>
            </a:r>
            <a:r>
              <a:rPr lang="ru-RU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  <a:hlinkClick r:id="rId4"/>
              </a:rPr>
              <a:t>:</a:t>
            </a:r>
            <a:r>
              <a:rPr lang="en-US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  <a:hlinkClick r:id="rId4"/>
              </a:rPr>
              <a:t>//stavropol.roskazna.gov.ru</a:t>
            </a:r>
            <a:r>
              <a:rPr lang="ru-RU" sz="800" b="1" u="sng" kern="1000" dirty="0">
                <a:solidFill>
                  <a:srgbClr val="0070C0"/>
                </a:solidFill>
                <a:ea typeface="Segoe UI Black" panose="020B0A02040204020203" pitchFamily="34" charset="0"/>
                <a:cs typeface="Segoe UI Black" panose="020B0A02040204020203" pitchFamily="34" charset="0"/>
              </a:rPr>
              <a:t> – </a:t>
            </a:r>
            <a:r>
              <a:rPr lang="ru-RU" sz="800" b="1" u="sng" kern="1000" dirty="0">
                <a:ea typeface="Segoe UI Black" panose="020B0A02040204020203" pitchFamily="34" charset="0"/>
                <a:cs typeface="Segoe UI Black" panose="020B0A02040204020203" pitchFamily="34" charset="0"/>
              </a:rPr>
              <a:t>Документы / Казначейское сопровождение</a:t>
            </a:r>
          </a:p>
          <a:p>
            <a:pPr marL="87313" indent="182563" algn="just">
              <a:lnSpc>
                <a:spcPct val="150000"/>
              </a:lnSpc>
            </a:pPr>
            <a:endParaRPr lang="ru-RU" sz="800" b="1" u="sng" kern="1000" dirty="0"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7" name="TextBox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3672607" y="91849"/>
            <a:ext cx="1800200" cy="313932"/>
          </a:xfrm>
          <a:prstGeom prst="rect">
            <a:avLst/>
          </a:prstGeom>
          <a:noFill/>
        </p:spPr>
        <p:txBody>
          <a:bodyPr vert="horz" wrap="square" lIns="91305" tIns="45655" rIns="91305" bIns="45655" rtlCol="0" anchor="ctr">
            <a:spAutoFit/>
          </a:bodyPr>
          <a:lstStyle/>
          <a:p>
            <a:pPr algn="ctr" fontAlgn="base">
              <a:spcAft>
                <a:spcPct val="0"/>
              </a:spcAft>
            </a:pPr>
            <a:r>
              <a:rPr lang="ru-RU" sz="800" b="1" cap="all" dirty="0">
                <a:solidFill>
                  <a:srgbClr val="285E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Обучающие материалы </a:t>
            </a:r>
            <a:br>
              <a:rPr lang="ru-RU" sz="800" b="1" cap="all" dirty="0">
                <a:solidFill>
                  <a:srgbClr val="285E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800" b="1" cap="all" dirty="0">
              <a:solidFill>
                <a:srgbClr val="285E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5400799" y="3067625"/>
            <a:ext cx="360239" cy="118718"/>
          </a:xfrm>
        </p:spPr>
        <p:txBody>
          <a:bodyPr/>
          <a:lstStyle/>
          <a:p>
            <a:pPr>
              <a:defRPr/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21664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438226"/>
            <a:ext cx="2844484" cy="2704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1985" tIns="11985" rIns="11985" bIns="11985" numCol="1" spcCol="8989" rtlCol="0" anchor="ctr">
            <a:spAutoFit/>
          </a:bodyPr>
          <a:lstStyle/>
          <a:p>
            <a:pPr defTabSz="194553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600" kern="0" dirty="0">
                <a:solidFill>
                  <a:srgbClr val="17517F"/>
                </a:solidFill>
                <a:cs typeface="Arial" panose="020B0604020202020204" pitchFamily="34" charset="0"/>
                <a:sym typeface="Helvetica Neue"/>
              </a:rPr>
              <a:t>Спасибо за внимание!</a:t>
            </a:r>
          </a:p>
        </p:txBody>
      </p:sp>
      <p:sp>
        <p:nvSpPr>
          <p:cNvPr id="9" name="Google Shape;147;p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 h="120000" extrusionOk="0">
                <a:moveTo>
                  <a:pt x="0" y="0"/>
                </a:moveTo>
                <a:lnTo>
                  <a:pt x="5751940" y="0"/>
                </a:lnTo>
              </a:path>
            </a:pathLst>
          </a:custGeom>
          <a:noFill/>
          <a:ln w="9525" cap="flat" cmpd="sng">
            <a:solidFill>
              <a:srgbClr val="003B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20;p5"/>
          <p:cNvSpPr/>
          <p:nvPr/>
        </p:nvSpPr>
        <p:spPr>
          <a:xfrm rot="10800000" flipH="1">
            <a:off x="0" y="249710"/>
            <a:ext cx="5761038" cy="176881"/>
          </a:xfrm>
          <a:custGeom>
            <a:avLst/>
            <a:gdLst/>
            <a:ahLst/>
            <a:cxnLst/>
            <a:rect l="l" t="t" r="r" b="b"/>
            <a:pathLst>
              <a:path w="4416425" h="120000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noFill/>
          <a:ln w="12700" cap="flat" cmpd="sng">
            <a:solidFill>
              <a:srgbClr val="D8D8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dirty="0">
              <a:solidFill>
                <a:schemeClr val="dk1"/>
              </a:solidFill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0"/>
          <a:stretch/>
        </p:blipFill>
        <p:spPr>
          <a:xfrm>
            <a:off x="155960" y="43433"/>
            <a:ext cx="357646" cy="3587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7" b="-1"/>
          <a:stretch/>
        </p:blipFill>
        <p:spPr>
          <a:xfrm>
            <a:off x="3076757" y="127285"/>
            <a:ext cx="2684281" cy="2987106"/>
          </a:xfrm>
          <a:prstGeom prst="rect">
            <a:avLst/>
          </a:prstGeom>
          <a:solidFill>
            <a:schemeClr val="bg1">
              <a:alpha val="23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513601" y="123114"/>
            <a:ext cx="1977626" cy="230616"/>
          </a:xfrm>
          <a:prstGeom prst="rect">
            <a:avLst/>
          </a:prstGeom>
          <a:noFill/>
        </p:spPr>
        <p:txBody>
          <a:bodyPr wrap="square" lIns="91225" tIns="45613" rIns="91225" bIns="45613" rtlCol="0">
            <a:spAutoFit/>
          </a:bodyPr>
          <a:lstStyle/>
          <a:p>
            <a:pPr algn="l"/>
            <a:r>
              <a:rPr lang="ru-RU" sz="900" dirty="0">
                <a:solidFill>
                  <a:srgbClr val="11437F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УФК по Ставропольскому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32955426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33003</TotalTime>
  <Words>1771</Words>
  <Application>Microsoft Office PowerPoint</Application>
  <PresentationFormat>Произвольный</PresentationFormat>
  <Paragraphs>254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Calibri</vt:lpstr>
      <vt:lpstr>Calibri Light</vt:lpstr>
      <vt:lpstr>Helvetica Neue</vt:lpstr>
      <vt:lpstr>Helvetica Neue Light</vt:lpstr>
      <vt:lpstr>Helvetica Neue Medium</vt:lpstr>
      <vt:lpstr>Segoe UI Black</vt:lpstr>
      <vt:lpstr>Segoe UI Light</vt:lpstr>
      <vt:lpstr>Times New Roman</vt:lpstr>
      <vt:lpstr>Wingdings</vt:lpstr>
      <vt:lpstr>1_White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Обучающие материалы  </vt:lpstr>
      <vt:lpstr>Презентация PowerPoint</vt:lpstr>
    </vt:vector>
  </TitlesOfParts>
  <Company>министерство финансов СК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Мажаров Николай Викторович</dc:creator>
  <cp:lastModifiedBy>Стадник Ирина Евгеньевна</cp:lastModifiedBy>
  <cp:revision>1918</cp:revision>
  <cp:lastPrinted>2025-10-15T15:56:39Z</cp:lastPrinted>
  <dcterms:created xsi:type="dcterms:W3CDTF">2013-01-22T06:57:56Z</dcterms:created>
  <dcterms:modified xsi:type="dcterms:W3CDTF">2026-01-29T12:13:38Z</dcterms:modified>
</cp:coreProperties>
</file>